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73" r:id="rId5"/>
    <p:sldId id="281" r:id="rId6"/>
    <p:sldId id="282" r:id="rId7"/>
    <p:sldId id="285" r:id="rId8"/>
    <p:sldId id="286" r:id="rId9"/>
    <p:sldId id="287" r:id="rId10"/>
    <p:sldId id="288" r:id="rId11"/>
    <p:sldId id="306" r:id="rId12"/>
    <p:sldId id="307" r:id="rId13"/>
    <p:sldId id="308" r:id="rId14"/>
    <p:sldId id="289" r:id="rId15"/>
    <p:sldId id="290" r:id="rId16"/>
    <p:sldId id="291" r:id="rId17"/>
    <p:sldId id="292" r:id="rId18"/>
    <p:sldId id="293" r:id="rId19"/>
    <p:sldId id="309" r:id="rId20"/>
    <p:sldId id="295" r:id="rId21"/>
    <p:sldId id="296" r:id="rId22"/>
    <p:sldId id="297" r:id="rId23"/>
    <p:sldId id="298" r:id="rId24"/>
    <p:sldId id="299" r:id="rId25"/>
    <p:sldId id="294" r:id="rId26"/>
    <p:sldId id="300" r:id="rId27"/>
    <p:sldId id="301" r:id="rId28"/>
    <p:sldId id="302" r:id="rId29"/>
    <p:sldId id="303" r:id="rId30"/>
    <p:sldId id="305"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D2FF56A6-DA21-4843-8A70-595DB0FBD49A}" type="datetimeFigureOut">
              <a:rPr lang="nl-NL" smtClean="0"/>
              <a:t>7-11-2013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3D9D28C-F69A-4A44-8EAE-47ACD69D88FD}"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D2FF56A6-DA21-4843-8A70-595DB0FBD49A}" type="datetimeFigureOut">
              <a:rPr lang="nl-NL" smtClean="0"/>
              <a:t>7-11-2013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3D9D28C-F69A-4A44-8EAE-47ACD69D88FD}"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2FF56A6-DA21-4843-8A70-595DB0FBD49A}" type="datetimeFigureOut">
              <a:rPr lang="nl-NL" smtClean="0"/>
              <a:t>7-11-2013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3D9D28C-F69A-4A44-8EAE-47ACD69D88FD}" type="slidenum">
              <a:rPr lang="nl-NL" smtClean="0"/>
              <a:t>‹nr.›</a:t>
            </a:fld>
            <a:endParaRPr lang="nl-N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D2FF56A6-DA21-4843-8A70-595DB0FBD49A}" type="datetimeFigureOut">
              <a:rPr lang="nl-NL" smtClean="0"/>
              <a:t>7-11-2013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3D9D28C-F69A-4A44-8EAE-47ACD69D88FD}" type="slidenum">
              <a:rPr lang="nl-NL" smtClean="0"/>
              <a:t>‹nr.›</a:t>
            </a:fld>
            <a:endParaRPr lang="nl-NL"/>
          </a:p>
        </p:txBody>
      </p:sp>
      <p:sp>
        <p:nvSpPr>
          <p:cNvPr id="7" name="Title 6"/>
          <p:cNvSpPr>
            <a:spLocks noGrp="1"/>
          </p:cNvSpPr>
          <p:nvPr>
            <p:ph type="title"/>
          </p:nvPr>
        </p:nvSpPr>
        <p:spPr/>
        <p:txBody>
          <a:bodyPr/>
          <a:lstStyle/>
          <a:p>
            <a:r>
              <a:rPr lang="nl-NL" smtClean="0"/>
              <a:t>Klik om de stijl te bewerken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D2FF56A6-DA21-4843-8A70-595DB0FBD49A}" type="datetimeFigureOut">
              <a:rPr lang="nl-NL" smtClean="0"/>
              <a:t>7-11-2013</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3D9D28C-F69A-4A44-8EAE-47ACD69D88FD}"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D2FF56A6-DA21-4843-8A70-595DB0FBD49A}" type="datetimeFigureOut">
              <a:rPr lang="nl-NL" smtClean="0"/>
              <a:t>7-11-2013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3D9D28C-F69A-4A44-8EAE-47ACD69D88FD}" type="slidenum">
              <a:rPr lang="nl-NL" smtClean="0"/>
              <a:t>‹nr.›</a:t>
            </a:fld>
            <a:endParaRPr lang="nl-NL"/>
          </a:p>
        </p:txBody>
      </p:sp>
      <p:sp>
        <p:nvSpPr>
          <p:cNvPr id="9" name="Content Placeholder 8"/>
          <p:cNvSpPr>
            <a:spLocks noGrp="1"/>
          </p:cNvSpPr>
          <p:nvPr>
            <p:ph sz="quarter" idx="13"/>
          </p:nvPr>
        </p:nvSpPr>
        <p:spPr>
          <a:xfrm>
            <a:off x="676655" y="2679192"/>
            <a:ext cx="3822192" cy="34472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D2FF56A6-DA21-4843-8A70-595DB0FBD49A}" type="datetimeFigureOut">
              <a:rPr lang="nl-NL" smtClean="0"/>
              <a:t>7-11-2013</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B3D9D28C-F69A-4A44-8EAE-47ACD69D88FD}"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D2FF56A6-DA21-4843-8A70-595DB0FBD49A}" type="datetimeFigureOut">
              <a:rPr lang="nl-NL" smtClean="0"/>
              <a:t>7-11-2013</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B3D9D28C-F69A-4A44-8EAE-47ACD69D88FD}"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2FF56A6-DA21-4843-8A70-595DB0FBD49A}" type="datetimeFigureOut">
              <a:rPr lang="nl-NL" smtClean="0"/>
              <a:t>7-11-2013</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B3D9D28C-F69A-4A44-8EAE-47ACD69D88FD}"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2FF56A6-DA21-4843-8A70-595DB0FBD49A}" type="datetimeFigureOut">
              <a:rPr lang="nl-NL" smtClean="0"/>
              <a:t>7-11-2013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3D9D28C-F69A-4A44-8EAE-47ACD69D88FD}" type="slidenum">
              <a:rPr lang="nl-NL" smtClean="0"/>
              <a:t>‹nr.›</a:t>
            </a:fld>
            <a:endParaRPr lang="nl-N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nl-NL" smtClean="0"/>
              <a:t>Klik om de stijl te bewerken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D2FF56A6-DA21-4843-8A70-595DB0FBD49A}" type="datetimeFigureOut">
              <a:rPr lang="nl-NL" smtClean="0"/>
              <a:t>7-11-2013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B3D9D28C-F69A-4A44-8EAE-47ACD69D88FD}" type="slidenum">
              <a:rPr lang="nl-NL" smtClean="0"/>
              <a:t>‹nr.›</a:t>
            </a:fld>
            <a:endParaRPr lang="nl-N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2FF56A6-DA21-4843-8A70-595DB0FBD49A}" type="datetimeFigureOut">
              <a:rPr lang="nl-NL" smtClean="0"/>
              <a:t>7-11-2013</a:t>
            </a:fld>
            <a:endParaRPr lang="nl-N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nl-N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3D9D28C-F69A-4A44-8EAE-47ACD69D88FD}" type="slidenum">
              <a:rPr lang="nl-NL" smtClean="0"/>
              <a:t>‹nr.›</a:t>
            </a:fld>
            <a:endParaRPr lang="nl-N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youtube.com/watch?v=t1NEgQxCKs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ollegenet.nl/index_mainframe.php?mainframe=http%3A%2F%2Fwww.collegenet.nl%2Fstudiemateriaal%2Fverslagen.php%3Fverslag_id%3D13307%26site" TargetMode="External"/><Relationship Id="rId2" Type="http://schemas.openxmlformats.org/officeDocument/2006/relationships/hyperlink" Target="http://www.woorden.org/woord/ecotoerisme" TargetMode="External"/><Relationship Id="rId1" Type="http://schemas.openxmlformats.org/officeDocument/2006/relationships/slideLayout" Target="../slideLayouts/slideLayout2.xml"/><Relationship Id="rId4" Type="http://schemas.openxmlformats.org/officeDocument/2006/relationships/hyperlink" Target="http://www.encyclo.nl/lokaal/1049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youtube.com/watch?v=tzdxsaaz9Z4"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tKn4aSa7YeE"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Aardrijkskunde	</a:t>
            </a:r>
            <a:endParaRPr lang="nl-NL" dirty="0"/>
          </a:p>
        </p:txBody>
      </p:sp>
      <p:sp>
        <p:nvSpPr>
          <p:cNvPr id="3" name="Ondertitel 2"/>
          <p:cNvSpPr>
            <a:spLocks noGrp="1"/>
          </p:cNvSpPr>
          <p:nvPr>
            <p:ph type="subTitle" idx="1"/>
          </p:nvPr>
        </p:nvSpPr>
        <p:spPr/>
        <p:txBody>
          <a:bodyPr/>
          <a:lstStyle/>
          <a:p>
            <a:r>
              <a:rPr lang="nl-NL" dirty="0" smtClean="0"/>
              <a:t>De Nederlanders en hun vakantiebestemmingen</a:t>
            </a:r>
          </a:p>
          <a:p>
            <a:r>
              <a:rPr lang="nl-NL" dirty="0" smtClean="0"/>
              <a:t>Hoofdstuk 3</a:t>
            </a:r>
            <a:endParaRPr lang="nl-NL" dirty="0"/>
          </a:p>
        </p:txBody>
      </p:sp>
    </p:spTree>
    <p:extLst>
      <p:ext uri="{BB962C8B-B14F-4D97-AF65-F5344CB8AC3E}">
        <p14:creationId xmlns:p14="http://schemas.microsoft.com/office/powerpoint/2010/main" val="2668263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§7 toerisme en economie</a:t>
            </a:r>
          </a:p>
        </p:txBody>
      </p:sp>
      <p:sp>
        <p:nvSpPr>
          <p:cNvPr id="3" name="Tijdelijke aanduiding voor inhoud 2"/>
          <p:cNvSpPr>
            <a:spLocks noGrp="1"/>
          </p:cNvSpPr>
          <p:nvPr>
            <p:ph sz="quarter" idx="13"/>
          </p:nvPr>
        </p:nvSpPr>
        <p:spPr/>
        <p:txBody>
          <a:bodyPr/>
          <a:lstStyle/>
          <a:p>
            <a:endParaRPr lang="nl-NL" dirty="0"/>
          </a:p>
        </p:txBody>
      </p:sp>
      <p:sp>
        <p:nvSpPr>
          <p:cNvPr id="4" name="Tijdelijke aanduiding voor inhoud 3"/>
          <p:cNvSpPr>
            <a:spLocks noGrp="1"/>
          </p:cNvSpPr>
          <p:nvPr>
            <p:ph sz="quarter" idx="14"/>
          </p:nvPr>
        </p:nvSpPr>
        <p:spPr/>
        <p:txBody>
          <a:bodyPr/>
          <a:lstStyle/>
          <a:p>
            <a:pPr marL="0" indent="0">
              <a:buNone/>
            </a:pPr>
            <a:r>
              <a:rPr lang="nl-NL" dirty="0" smtClean="0"/>
              <a:t>Vakantiegebieden:</a:t>
            </a:r>
          </a:p>
          <a:p>
            <a:r>
              <a:rPr lang="nl-NL" dirty="0" smtClean="0"/>
              <a:t>Vier grote steden</a:t>
            </a:r>
          </a:p>
          <a:p>
            <a:r>
              <a:rPr lang="nl-NL" dirty="0" smtClean="0"/>
              <a:t>Strand, zee en meren</a:t>
            </a:r>
          </a:p>
          <a:p>
            <a:r>
              <a:rPr lang="nl-NL" dirty="0" smtClean="0"/>
              <a:t>Bos, hei en andere natuurgebieden</a:t>
            </a:r>
          </a:p>
          <a:p>
            <a:r>
              <a:rPr lang="nl-NL" dirty="0" smtClean="0"/>
              <a:t>Overig NL</a:t>
            </a: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4176464" cy="500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9638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§7 Vakantiebestemming Nederland</a:t>
            </a:r>
          </a:p>
        </p:txBody>
      </p:sp>
      <p:sp>
        <p:nvSpPr>
          <p:cNvPr id="3" name="Tijdelijke aanduiding voor inhoud 2"/>
          <p:cNvSpPr>
            <a:spLocks noGrp="1"/>
          </p:cNvSpPr>
          <p:nvPr>
            <p:ph sz="quarter" idx="13"/>
          </p:nvPr>
        </p:nvSpPr>
        <p:spPr/>
        <p:txBody>
          <a:bodyPr>
            <a:normAutofit/>
          </a:bodyPr>
          <a:lstStyle/>
          <a:p>
            <a:r>
              <a:rPr lang="nl-NL" dirty="0" smtClean="0"/>
              <a:t>miljoenen </a:t>
            </a:r>
            <a:r>
              <a:rPr lang="nl-NL" dirty="0"/>
              <a:t>dagtochten naar attractieparken </a:t>
            </a:r>
            <a:endParaRPr lang="nl-NL" dirty="0" smtClean="0"/>
          </a:p>
          <a:p>
            <a:endParaRPr lang="nl-NL" dirty="0"/>
          </a:p>
        </p:txBody>
      </p:sp>
      <p:sp>
        <p:nvSpPr>
          <p:cNvPr id="4" name="Tijdelijke aanduiding voor inhoud 3"/>
          <p:cNvSpPr>
            <a:spLocks noGrp="1"/>
          </p:cNvSpPr>
          <p:nvPr>
            <p:ph sz="quarter" idx="14"/>
          </p:nvPr>
        </p:nvSpPr>
        <p:spPr/>
        <p:txBody>
          <a:bodyPr/>
          <a:lstStyle/>
          <a:p>
            <a:endParaRPr lang="nl-N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276872"/>
            <a:ext cx="2832745" cy="169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6518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§7 Vakantiebestemming Nederland</a:t>
            </a:r>
          </a:p>
        </p:txBody>
      </p:sp>
      <p:sp>
        <p:nvSpPr>
          <p:cNvPr id="3" name="Tijdelijke aanduiding voor inhoud 2"/>
          <p:cNvSpPr>
            <a:spLocks noGrp="1"/>
          </p:cNvSpPr>
          <p:nvPr>
            <p:ph sz="quarter" idx="13"/>
          </p:nvPr>
        </p:nvSpPr>
        <p:spPr/>
        <p:txBody>
          <a:bodyPr>
            <a:normAutofit/>
          </a:bodyPr>
          <a:lstStyle/>
          <a:p>
            <a:r>
              <a:rPr lang="nl-NL" dirty="0" smtClean="0"/>
              <a:t>miljoenen </a:t>
            </a:r>
            <a:r>
              <a:rPr lang="nl-NL" dirty="0"/>
              <a:t>dagtochten naar attractieparken </a:t>
            </a:r>
            <a:endParaRPr lang="nl-NL" dirty="0" smtClean="0"/>
          </a:p>
          <a:p>
            <a:r>
              <a:rPr lang="nl-NL" dirty="0" smtClean="0"/>
              <a:t>geld uitgeven </a:t>
            </a:r>
            <a:r>
              <a:rPr lang="nl-NL" dirty="0"/>
              <a:t>aan recreatiegoederen zoals tenten, wandelschoenen, koffers</a:t>
            </a:r>
          </a:p>
          <a:p>
            <a:endParaRPr lang="nl-NL" dirty="0"/>
          </a:p>
        </p:txBody>
      </p:sp>
      <p:sp>
        <p:nvSpPr>
          <p:cNvPr id="4" name="Tijdelijke aanduiding voor inhoud 3"/>
          <p:cNvSpPr>
            <a:spLocks noGrp="1"/>
          </p:cNvSpPr>
          <p:nvPr>
            <p:ph sz="quarter" idx="14"/>
          </p:nvPr>
        </p:nvSpPr>
        <p:spPr/>
        <p:txBody>
          <a:bodyPr/>
          <a:lstStyle/>
          <a:p>
            <a:endParaRPr lang="nl-N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276872"/>
            <a:ext cx="2832745" cy="169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426" y="3939961"/>
            <a:ext cx="2647181" cy="151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7696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§7 Vakantiebestemming Nederland</a:t>
            </a:r>
          </a:p>
        </p:txBody>
      </p:sp>
      <p:sp>
        <p:nvSpPr>
          <p:cNvPr id="3" name="Tijdelijke aanduiding voor inhoud 2"/>
          <p:cNvSpPr>
            <a:spLocks noGrp="1"/>
          </p:cNvSpPr>
          <p:nvPr>
            <p:ph sz="quarter" idx="13"/>
          </p:nvPr>
        </p:nvSpPr>
        <p:spPr/>
        <p:txBody>
          <a:bodyPr>
            <a:normAutofit lnSpcReduction="10000"/>
          </a:bodyPr>
          <a:lstStyle/>
          <a:p>
            <a:r>
              <a:rPr lang="nl-NL" dirty="0" smtClean="0"/>
              <a:t>miljoenen </a:t>
            </a:r>
            <a:r>
              <a:rPr lang="nl-NL" dirty="0"/>
              <a:t>dagtochten naar attractieparken </a:t>
            </a:r>
            <a:endParaRPr lang="nl-NL" dirty="0" smtClean="0"/>
          </a:p>
          <a:p>
            <a:r>
              <a:rPr lang="nl-NL" dirty="0" smtClean="0"/>
              <a:t>geld uitgeven </a:t>
            </a:r>
            <a:r>
              <a:rPr lang="nl-NL" dirty="0"/>
              <a:t>aan recreatiegoederen zoals tenten, wandelschoenen, koffers</a:t>
            </a:r>
          </a:p>
          <a:p>
            <a:r>
              <a:rPr lang="nl-NL" dirty="0"/>
              <a:t>V</a:t>
            </a:r>
            <a:r>
              <a:rPr lang="nl-NL" dirty="0" smtClean="0"/>
              <a:t>erdiend </a:t>
            </a:r>
            <a:r>
              <a:rPr lang="nl-NL" dirty="0"/>
              <a:t>aan buitenlanders die naar het buitenland gaan.</a:t>
            </a:r>
          </a:p>
          <a:p>
            <a:endParaRPr lang="nl-NL" dirty="0"/>
          </a:p>
        </p:txBody>
      </p:sp>
      <p:sp>
        <p:nvSpPr>
          <p:cNvPr id="4" name="Tijdelijke aanduiding voor inhoud 3"/>
          <p:cNvSpPr>
            <a:spLocks noGrp="1"/>
          </p:cNvSpPr>
          <p:nvPr>
            <p:ph sz="quarter" idx="14"/>
          </p:nvPr>
        </p:nvSpPr>
        <p:spPr/>
        <p:txBody>
          <a:bodyPr/>
          <a:lstStyle/>
          <a:p>
            <a:endParaRPr lang="nl-NL"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276872"/>
            <a:ext cx="2832745" cy="1697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426" y="3939961"/>
            <a:ext cx="2647181" cy="151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824" y="4947295"/>
            <a:ext cx="3057128" cy="191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9848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Is er in Nederland massatoerisme?</a:t>
            </a:r>
          </a:p>
          <a:p>
            <a:endParaRPr lang="nl-NL" dirty="0"/>
          </a:p>
          <a:p>
            <a:r>
              <a:rPr lang="nl-NL" dirty="0" smtClean="0"/>
              <a:t>Wat is het  verschil tussen de kusten in Spanje en Nederland?</a:t>
            </a:r>
          </a:p>
        </p:txBody>
      </p:sp>
      <p:sp>
        <p:nvSpPr>
          <p:cNvPr id="3" name="Titel 2"/>
          <p:cNvSpPr>
            <a:spLocks noGrp="1"/>
          </p:cNvSpPr>
          <p:nvPr>
            <p:ph type="title"/>
          </p:nvPr>
        </p:nvSpPr>
        <p:spPr/>
        <p:txBody>
          <a:bodyPr/>
          <a:lstStyle/>
          <a:p>
            <a:r>
              <a:rPr lang="nl-NL" dirty="0" smtClean="0"/>
              <a:t>Massatoerisme</a:t>
            </a:r>
            <a:endParaRPr lang="nl-NL" dirty="0"/>
          </a:p>
        </p:txBody>
      </p:sp>
    </p:spTree>
    <p:extLst>
      <p:ext uri="{BB962C8B-B14F-4D97-AF65-F5344CB8AC3E}">
        <p14:creationId xmlns:p14="http://schemas.microsoft.com/office/powerpoint/2010/main" val="4199521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Is er in Nederland massatoerisme?</a:t>
            </a:r>
          </a:p>
          <a:p>
            <a:pPr marL="0" indent="0">
              <a:buNone/>
            </a:pPr>
            <a:r>
              <a:rPr lang="nl-NL" dirty="0" smtClean="0"/>
              <a:t>Ja, op een zonnige dag staan er files naar het strand</a:t>
            </a:r>
          </a:p>
          <a:p>
            <a:endParaRPr lang="nl-NL" dirty="0"/>
          </a:p>
          <a:p>
            <a:r>
              <a:rPr lang="nl-NL" dirty="0" smtClean="0"/>
              <a:t>Wat is het  verschil tussen de kusten in Spanje en Nederland?</a:t>
            </a:r>
          </a:p>
          <a:p>
            <a:pPr marL="0" indent="0">
              <a:buNone/>
            </a:pPr>
            <a:endParaRPr lang="nl-NL" dirty="0"/>
          </a:p>
        </p:txBody>
      </p:sp>
      <p:sp>
        <p:nvSpPr>
          <p:cNvPr id="3" name="Titel 2"/>
          <p:cNvSpPr>
            <a:spLocks noGrp="1"/>
          </p:cNvSpPr>
          <p:nvPr>
            <p:ph type="title"/>
          </p:nvPr>
        </p:nvSpPr>
        <p:spPr/>
        <p:txBody>
          <a:bodyPr/>
          <a:lstStyle/>
          <a:p>
            <a:r>
              <a:rPr lang="nl-NL" dirty="0" smtClean="0"/>
              <a:t>Massatoerisme</a:t>
            </a:r>
            <a:endParaRPr lang="nl-NL" dirty="0"/>
          </a:p>
        </p:txBody>
      </p:sp>
    </p:spTree>
    <p:extLst>
      <p:ext uri="{BB962C8B-B14F-4D97-AF65-F5344CB8AC3E}">
        <p14:creationId xmlns:p14="http://schemas.microsoft.com/office/powerpoint/2010/main" val="2047964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lnSpcReduction="10000"/>
          </a:bodyPr>
          <a:lstStyle/>
          <a:p>
            <a:r>
              <a:rPr lang="nl-NL" dirty="0" smtClean="0"/>
              <a:t>Is er in Nederland massatoerisme?</a:t>
            </a:r>
          </a:p>
          <a:p>
            <a:pPr marL="0" indent="0">
              <a:buNone/>
            </a:pPr>
            <a:r>
              <a:rPr lang="nl-NL" dirty="0" smtClean="0"/>
              <a:t>Ja, op een zonnige dag staan er files naar het strand</a:t>
            </a:r>
          </a:p>
          <a:p>
            <a:endParaRPr lang="nl-NL" dirty="0"/>
          </a:p>
          <a:p>
            <a:r>
              <a:rPr lang="nl-NL" dirty="0" smtClean="0"/>
              <a:t>Wat is het  verschil tussen de kusten in Spanje en Nederland?</a:t>
            </a:r>
          </a:p>
          <a:p>
            <a:pPr marL="0" indent="0">
              <a:buNone/>
            </a:pPr>
            <a:r>
              <a:rPr lang="nl-NL" dirty="0" smtClean="0"/>
              <a:t>Vooral dagrecreanten op het strand. In Spanje toeristen.</a:t>
            </a:r>
          </a:p>
          <a:p>
            <a:pPr marL="0" indent="0">
              <a:buNone/>
            </a:pPr>
            <a:endParaRPr lang="nl-NL" dirty="0"/>
          </a:p>
          <a:p>
            <a:pPr marL="0" indent="0">
              <a:buNone/>
            </a:pPr>
            <a:r>
              <a:rPr lang="nl-NL" dirty="0" smtClean="0"/>
              <a:t>Massatoerisme in NL is te vergelijken met de Alpen</a:t>
            </a:r>
            <a:endParaRPr lang="nl-NL" dirty="0"/>
          </a:p>
        </p:txBody>
      </p:sp>
      <p:sp>
        <p:nvSpPr>
          <p:cNvPr id="3" name="Titel 2"/>
          <p:cNvSpPr>
            <a:spLocks noGrp="1"/>
          </p:cNvSpPr>
          <p:nvPr>
            <p:ph type="title"/>
          </p:nvPr>
        </p:nvSpPr>
        <p:spPr/>
        <p:txBody>
          <a:bodyPr/>
          <a:lstStyle/>
          <a:p>
            <a:r>
              <a:rPr lang="nl-NL" dirty="0" smtClean="0"/>
              <a:t>Massatoerisme</a:t>
            </a:r>
            <a:endParaRPr lang="nl-NL" dirty="0"/>
          </a:p>
        </p:txBody>
      </p:sp>
    </p:spTree>
    <p:extLst>
      <p:ext uri="{BB962C8B-B14F-4D97-AF65-F5344CB8AC3E}">
        <p14:creationId xmlns:p14="http://schemas.microsoft.com/office/powerpoint/2010/main" val="1095415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Massatoerisme in NL is te vergelijken met de </a:t>
            </a:r>
            <a:r>
              <a:rPr lang="nl-NL" dirty="0" smtClean="0"/>
              <a:t>Alpen.</a:t>
            </a:r>
            <a:br>
              <a:rPr lang="nl-NL" dirty="0" smtClean="0"/>
            </a:br>
            <a:r>
              <a:rPr lang="nl-NL" dirty="0" smtClean="0"/>
              <a:t/>
            </a:r>
            <a:br>
              <a:rPr lang="nl-NL" dirty="0" smtClean="0"/>
            </a:br>
            <a:r>
              <a:rPr lang="nl-NL" dirty="0" smtClean="0"/>
              <a:t>JE moet rekening houden met de </a:t>
            </a:r>
            <a:r>
              <a:rPr lang="nl-NL" b="1" dirty="0" smtClean="0"/>
              <a:t>Natuurlijke draagkracht -&gt; </a:t>
            </a:r>
            <a:r>
              <a:rPr lang="nl-NL" dirty="0" smtClean="0"/>
              <a:t>Zorgen dat het aantal toeristen geen problemen veroorzaken voor landschap, natuur en milieu.</a:t>
            </a:r>
            <a:br>
              <a:rPr lang="nl-NL" dirty="0" smtClean="0"/>
            </a:br>
            <a:r>
              <a:rPr lang="nl-NL" dirty="0" smtClean="0"/>
              <a:t/>
            </a:r>
            <a:br>
              <a:rPr lang="nl-NL" dirty="0" smtClean="0"/>
            </a:br>
            <a:endParaRPr lang="nl-NL" dirty="0"/>
          </a:p>
          <a:p>
            <a:endParaRPr lang="nl-NL" dirty="0"/>
          </a:p>
        </p:txBody>
      </p:sp>
      <p:sp>
        <p:nvSpPr>
          <p:cNvPr id="3" name="Titel 2"/>
          <p:cNvSpPr>
            <a:spLocks noGrp="1"/>
          </p:cNvSpPr>
          <p:nvPr>
            <p:ph type="title"/>
          </p:nvPr>
        </p:nvSpPr>
        <p:spPr/>
        <p:txBody>
          <a:bodyPr/>
          <a:lstStyle/>
          <a:p>
            <a:r>
              <a:rPr lang="nl-NL" dirty="0" smtClean="0"/>
              <a:t>ECOTOERISME</a:t>
            </a:r>
            <a:endParaRPr lang="nl-NL" dirty="0"/>
          </a:p>
        </p:txBody>
      </p:sp>
    </p:spTree>
    <p:extLst>
      <p:ext uri="{BB962C8B-B14F-4D97-AF65-F5344CB8AC3E}">
        <p14:creationId xmlns:p14="http://schemas.microsoft.com/office/powerpoint/2010/main" val="114342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Massatoerisme in NL is te vergelijken met de </a:t>
            </a:r>
            <a:r>
              <a:rPr lang="nl-NL" dirty="0" smtClean="0"/>
              <a:t>Alpen.</a:t>
            </a:r>
            <a:br>
              <a:rPr lang="nl-NL" dirty="0" smtClean="0"/>
            </a:br>
            <a:r>
              <a:rPr lang="nl-NL" dirty="0" smtClean="0"/>
              <a:t/>
            </a:r>
            <a:br>
              <a:rPr lang="nl-NL" dirty="0" smtClean="0"/>
            </a:br>
            <a:r>
              <a:rPr lang="nl-NL" dirty="0" smtClean="0"/>
              <a:t>JE moet rekening houden met de </a:t>
            </a:r>
            <a:r>
              <a:rPr lang="nl-NL" b="1" dirty="0" smtClean="0"/>
              <a:t>Natuurlijke draagkracht -&gt; </a:t>
            </a:r>
            <a:r>
              <a:rPr lang="nl-NL" dirty="0" smtClean="0"/>
              <a:t>Zorgen dat het aantal toeristen geen problemen veroorzaken voor landschap, natuur en milieu.</a:t>
            </a:r>
            <a:br>
              <a:rPr lang="nl-NL" dirty="0" smtClean="0"/>
            </a:br>
            <a:r>
              <a:rPr lang="nl-NL" dirty="0" smtClean="0"/>
              <a:t/>
            </a:r>
            <a:br>
              <a:rPr lang="nl-NL" dirty="0" smtClean="0"/>
            </a:br>
            <a:r>
              <a:rPr lang="nl-NL" dirty="0" smtClean="0"/>
              <a:t>Dat kan door middel van ecotoerisme:</a:t>
            </a:r>
            <a:br>
              <a:rPr lang="nl-NL" dirty="0" smtClean="0"/>
            </a:br>
            <a:r>
              <a:rPr lang="nl-NL" dirty="0">
                <a:hlinkClick r:id="rId2"/>
              </a:rPr>
              <a:t>http://</a:t>
            </a:r>
            <a:r>
              <a:rPr lang="nl-NL" dirty="0" smtClean="0">
                <a:hlinkClick r:id="rId2"/>
              </a:rPr>
              <a:t>www.youtube.com/watch?v=t1NEgQxCKsU</a:t>
            </a:r>
            <a:endParaRPr lang="nl-NL" dirty="0" smtClean="0"/>
          </a:p>
          <a:p>
            <a:endParaRPr lang="nl-NL" dirty="0"/>
          </a:p>
          <a:p>
            <a:endParaRPr lang="nl-NL" dirty="0"/>
          </a:p>
        </p:txBody>
      </p:sp>
      <p:sp>
        <p:nvSpPr>
          <p:cNvPr id="3" name="Titel 2"/>
          <p:cNvSpPr>
            <a:spLocks noGrp="1"/>
          </p:cNvSpPr>
          <p:nvPr>
            <p:ph type="title"/>
          </p:nvPr>
        </p:nvSpPr>
        <p:spPr/>
        <p:txBody>
          <a:bodyPr/>
          <a:lstStyle/>
          <a:p>
            <a:r>
              <a:rPr lang="nl-NL" dirty="0" smtClean="0"/>
              <a:t>ECOTOERISME</a:t>
            </a:r>
            <a:endParaRPr lang="nl-NL" dirty="0"/>
          </a:p>
        </p:txBody>
      </p:sp>
    </p:spTree>
    <p:extLst>
      <p:ext uri="{BB962C8B-B14F-4D97-AF65-F5344CB8AC3E}">
        <p14:creationId xmlns:p14="http://schemas.microsoft.com/office/powerpoint/2010/main" val="461912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fontScale="55000" lnSpcReduction="20000"/>
          </a:bodyPr>
          <a:lstStyle/>
          <a:p>
            <a:r>
              <a:rPr lang="nl-NL" b="1" dirty="0"/>
              <a:t>ecotoerisme</a:t>
            </a:r>
            <a:r>
              <a:rPr lang="nl-NL" dirty="0"/>
              <a:t/>
            </a:r>
            <a:br>
              <a:rPr lang="nl-NL" dirty="0"/>
            </a:br>
            <a:r>
              <a:rPr lang="nl-NL" dirty="0"/>
              <a:t>het ecotoerisme </a:t>
            </a:r>
            <a:r>
              <a:rPr lang="nl-NL" dirty="0" err="1"/>
              <a:t>zelfst.naamw.Uitspraak</a:t>
            </a:r>
            <a:r>
              <a:rPr lang="nl-NL" dirty="0"/>
              <a:t>:   ['</a:t>
            </a:r>
            <a:r>
              <a:rPr lang="nl-NL" dirty="0" err="1"/>
              <a:t>ekoturɪsmə</a:t>
            </a:r>
            <a:r>
              <a:rPr lang="nl-NL" dirty="0"/>
              <a:t>] </a:t>
            </a:r>
            <a:r>
              <a:rPr lang="nl-NL" b="1" dirty="0"/>
              <a:t>milieuvriendelijk toerisme</a:t>
            </a:r>
            <a:r>
              <a:rPr lang="nl-NL" dirty="0"/>
              <a:t> ...</a:t>
            </a:r>
            <a:br>
              <a:rPr lang="nl-NL" dirty="0"/>
            </a:br>
            <a:r>
              <a:rPr lang="nl-NL" dirty="0"/>
              <a:t>Gevonden op </a:t>
            </a:r>
            <a:r>
              <a:rPr lang="nl-NL" dirty="0">
                <a:hlinkClick r:id="rId2"/>
              </a:rPr>
              <a:t>http://www.woorden.org/woord/ecotoerisme</a:t>
            </a:r>
            <a:r>
              <a:rPr lang="nl-NL" dirty="0"/>
              <a:t/>
            </a:r>
            <a:br>
              <a:rPr lang="nl-NL" dirty="0"/>
            </a:br>
            <a:r>
              <a:rPr lang="nl-NL" dirty="0"/>
              <a:t/>
            </a:r>
            <a:br>
              <a:rPr lang="nl-NL" dirty="0"/>
            </a:br>
            <a:endParaRPr lang="nl-NL" dirty="0"/>
          </a:p>
          <a:p>
            <a:r>
              <a:rPr lang="nl-NL" b="1" dirty="0"/>
              <a:t>Ecotoerisme</a:t>
            </a:r>
            <a:r>
              <a:rPr lang="nl-NL" dirty="0"/>
              <a:t/>
            </a:r>
            <a:br>
              <a:rPr lang="nl-NL" dirty="0"/>
            </a:br>
            <a:r>
              <a:rPr lang="nl-NL" dirty="0"/>
              <a:t>(ook wel duurzaam toerisme genoemd) Kleinschalig toerisme zodat ook volgende generatie op deze plek kunnen genieten, men maakt niets kapot en zorgt ervoor dat milieu, natuur en landschap niet aangetast worden. Ook de plaatselijke, autochtone bevolking profiteert er van, dus niet alleen de rijke elite. </a:t>
            </a:r>
            <a:br>
              <a:rPr lang="nl-NL" dirty="0"/>
            </a:br>
            <a:r>
              <a:rPr lang="nl-NL" dirty="0"/>
              <a:t>Gevonden op </a:t>
            </a:r>
            <a:r>
              <a:rPr lang="nl-NL" dirty="0">
                <a:hlinkClick r:id="rId3"/>
              </a:rPr>
              <a:t>http://www.collegenet.nl/index_mainframe.php?mainframe=http%3A%2F%2Fwww.col</a:t>
            </a:r>
            <a:r>
              <a:rPr lang="nl-NL" dirty="0"/>
              <a:t/>
            </a:r>
            <a:br>
              <a:rPr lang="nl-NL" dirty="0"/>
            </a:br>
            <a:r>
              <a:rPr lang="nl-NL" dirty="0"/>
              <a:t/>
            </a:r>
            <a:br>
              <a:rPr lang="nl-NL" dirty="0"/>
            </a:br>
            <a:endParaRPr lang="nl-NL" dirty="0"/>
          </a:p>
          <a:p>
            <a:r>
              <a:rPr lang="nl-NL" b="1" dirty="0"/>
              <a:t>ecotoerisme</a:t>
            </a:r>
            <a:r>
              <a:rPr lang="nl-NL" dirty="0"/>
              <a:t/>
            </a:r>
            <a:br>
              <a:rPr lang="nl-NL" dirty="0"/>
            </a:br>
            <a:r>
              <a:rPr lang="nl-NL" dirty="0"/>
              <a:t>Toerisme sector gericht op het verzorgen van verantwoorde reizen naar natuurgebieden, het behoud van het milieu en het steunen van het welzijn van de lokale bevolking.</a:t>
            </a:r>
            <a:br>
              <a:rPr lang="nl-NL" dirty="0"/>
            </a:br>
            <a:r>
              <a:rPr lang="nl-NL" dirty="0"/>
              <a:t>Categorie: Abstracte Begrippen &gt; toerisme.</a:t>
            </a:r>
            <a:br>
              <a:rPr lang="nl-NL" dirty="0"/>
            </a:br>
            <a:r>
              <a:rPr lang="nl-NL" dirty="0"/>
              <a:t>Gevonden op </a:t>
            </a:r>
            <a:r>
              <a:rPr lang="nl-NL" dirty="0">
                <a:hlinkClick r:id="rId4"/>
              </a:rPr>
              <a:t>http://www.encyclo.nl/lokaal/10491</a:t>
            </a:r>
            <a:r>
              <a:rPr lang="nl-NL" dirty="0"/>
              <a:t/>
            </a:r>
            <a:br>
              <a:rPr lang="nl-NL" dirty="0"/>
            </a:br>
            <a:endParaRPr lang="nl-NL" dirty="0"/>
          </a:p>
          <a:p>
            <a:endParaRPr lang="nl-NL" dirty="0"/>
          </a:p>
        </p:txBody>
      </p:sp>
      <p:sp>
        <p:nvSpPr>
          <p:cNvPr id="3" name="Titel 2"/>
          <p:cNvSpPr>
            <a:spLocks noGrp="1"/>
          </p:cNvSpPr>
          <p:nvPr>
            <p:ph type="title"/>
          </p:nvPr>
        </p:nvSpPr>
        <p:spPr/>
        <p:txBody>
          <a:bodyPr/>
          <a:lstStyle/>
          <a:p>
            <a:r>
              <a:rPr lang="nl-NL" dirty="0" smtClean="0"/>
              <a:t>De dikke van Dale</a:t>
            </a:r>
            <a:endParaRPr lang="nl-NL" dirty="0"/>
          </a:p>
        </p:txBody>
      </p:sp>
    </p:spTree>
    <p:extLst>
      <p:ext uri="{BB962C8B-B14F-4D97-AF65-F5344CB8AC3E}">
        <p14:creationId xmlns:p14="http://schemas.microsoft.com/office/powerpoint/2010/main" val="227431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Het is anders dan bij je thuis</a:t>
            </a:r>
          </a:p>
          <a:p>
            <a:r>
              <a:rPr lang="nl-NL" dirty="0" smtClean="0"/>
              <a:t>Het is </a:t>
            </a:r>
            <a:r>
              <a:rPr lang="nl-NL" b="1" dirty="0" smtClean="0"/>
              <a:t>aanvulling</a:t>
            </a:r>
            <a:r>
              <a:rPr lang="nl-NL" dirty="0" smtClean="0"/>
              <a:t> vergeleken met thuis -&gt;</a:t>
            </a:r>
          </a:p>
          <a:p>
            <a:r>
              <a:rPr lang="nl-NL" dirty="0" smtClean="0"/>
              <a:t>Het strand op Salou is een </a:t>
            </a:r>
            <a:r>
              <a:rPr lang="nl-NL" b="1" dirty="0" smtClean="0"/>
              <a:t>complemen</a:t>
            </a:r>
            <a:r>
              <a:rPr lang="nl-NL" dirty="0" smtClean="0"/>
              <a:t>t vergeleken met thuis.</a:t>
            </a:r>
          </a:p>
          <a:p>
            <a:r>
              <a:rPr lang="nl-NL" dirty="0" smtClean="0"/>
              <a:t>Dat kan ook met sneeuw, bergen, klimaat. Alles wat een aanvulling is.</a:t>
            </a:r>
          </a:p>
          <a:p>
            <a:r>
              <a:rPr lang="nl-NL" b="1" dirty="0" smtClean="0"/>
              <a:t>Complementariteit</a:t>
            </a:r>
            <a:r>
              <a:rPr lang="nl-NL" dirty="0" smtClean="0"/>
              <a:t> kijk je naar: landschap, cultuur, klimaat. Dat zijn </a:t>
            </a:r>
            <a:r>
              <a:rPr lang="nl-NL" b="1" dirty="0" smtClean="0"/>
              <a:t>aantrekkingsfactoren.</a:t>
            </a:r>
            <a:endParaRPr lang="nl-NL" b="1" dirty="0"/>
          </a:p>
        </p:txBody>
      </p:sp>
      <p:sp>
        <p:nvSpPr>
          <p:cNvPr id="3" name="Titel 2"/>
          <p:cNvSpPr>
            <a:spLocks noGrp="1"/>
          </p:cNvSpPr>
          <p:nvPr>
            <p:ph type="title"/>
          </p:nvPr>
        </p:nvSpPr>
        <p:spPr/>
        <p:txBody>
          <a:bodyPr/>
          <a:lstStyle/>
          <a:p>
            <a:r>
              <a:rPr lang="nl-NL" dirty="0" smtClean="0"/>
              <a:t>Terugblik</a:t>
            </a:r>
            <a:endParaRPr lang="nl-NL" dirty="0"/>
          </a:p>
        </p:txBody>
      </p:sp>
    </p:spTree>
    <p:extLst>
      <p:ext uri="{BB962C8B-B14F-4D97-AF65-F5344CB8AC3E}">
        <p14:creationId xmlns:p14="http://schemas.microsoft.com/office/powerpoint/2010/main" val="121082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wadden</a:t>
            </a:r>
            <a:endParaRPr lang="nl-NL" dirty="0"/>
          </a:p>
        </p:txBody>
      </p:sp>
      <p:sp>
        <p:nvSpPr>
          <p:cNvPr id="3" name="Tijdelijke aanduiding voor tekst 2"/>
          <p:cNvSpPr>
            <a:spLocks noGrp="1"/>
          </p:cNvSpPr>
          <p:nvPr>
            <p:ph type="body" idx="1"/>
          </p:nvPr>
        </p:nvSpPr>
        <p:spPr/>
        <p:txBody>
          <a:bodyPr/>
          <a:lstStyle/>
          <a:p>
            <a:endParaRPr lang="nl-NL"/>
          </a:p>
        </p:txBody>
      </p:sp>
      <p:sp>
        <p:nvSpPr>
          <p:cNvPr id="4" name="Tijdelijke aanduiding voor inhoud 3"/>
          <p:cNvSpPr>
            <a:spLocks noGrp="1"/>
          </p:cNvSpPr>
          <p:nvPr>
            <p:ph sz="half" idx="2"/>
          </p:nvPr>
        </p:nvSpPr>
        <p:spPr/>
        <p:txBody>
          <a:bodyPr/>
          <a:lstStyle/>
          <a:p>
            <a:endParaRPr lang="nl-NL" dirty="0"/>
          </a:p>
        </p:txBody>
      </p:sp>
      <p:sp>
        <p:nvSpPr>
          <p:cNvPr id="5" name="Tijdelijke aanduiding voor tekst 4"/>
          <p:cNvSpPr>
            <a:spLocks noGrp="1"/>
          </p:cNvSpPr>
          <p:nvPr>
            <p:ph type="body" sz="quarter" idx="3"/>
          </p:nvPr>
        </p:nvSpPr>
        <p:spPr/>
        <p:txBody>
          <a:bodyPr/>
          <a:lstStyle/>
          <a:p>
            <a:r>
              <a:rPr lang="nl-NL" dirty="0" smtClean="0"/>
              <a:t>Opvallend</a:t>
            </a:r>
            <a:endParaRPr lang="nl-NL" dirty="0"/>
          </a:p>
        </p:txBody>
      </p:sp>
      <p:sp>
        <p:nvSpPr>
          <p:cNvPr id="6" name="Tijdelijke aanduiding voor inhoud 5"/>
          <p:cNvSpPr>
            <a:spLocks noGrp="1"/>
          </p:cNvSpPr>
          <p:nvPr>
            <p:ph sz="quarter" idx="4"/>
          </p:nvPr>
        </p:nvSpPr>
        <p:spPr/>
        <p:txBody>
          <a:bodyPr>
            <a:normAutofit/>
          </a:bodyPr>
          <a:lstStyle/>
          <a:p>
            <a:r>
              <a:rPr lang="nl-NL" dirty="0" smtClean="0"/>
              <a:t>Je kan van eiland naar eiland lopen bij Eb</a:t>
            </a:r>
          </a:p>
          <a:p>
            <a:endParaRPr lang="nl-NL" dirty="0" smtClean="0"/>
          </a:p>
          <a:p>
            <a:pPr marL="0" indent="0">
              <a:buNone/>
            </a:pPr>
            <a:r>
              <a:rPr lang="nl-NL" dirty="0" smtClean="0">
                <a:hlinkClick r:id="rId2"/>
              </a:rPr>
              <a:t>http</a:t>
            </a:r>
            <a:r>
              <a:rPr lang="nl-NL" dirty="0">
                <a:hlinkClick r:id="rId2"/>
              </a:rPr>
              <a:t>://www.youtube.com/watch?v=tzdxsaaz9Z4</a:t>
            </a:r>
            <a:endParaRPr lang="nl-NL"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4" y="1988840"/>
            <a:ext cx="5048250"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074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De Wadden als vakantiebestemming</a:t>
            </a:r>
            <a:endParaRPr lang="nl-NL" dirty="0"/>
          </a:p>
        </p:txBody>
      </p:sp>
      <p:sp>
        <p:nvSpPr>
          <p:cNvPr id="3" name="Tijdelijke aanduiding voor tekst 2"/>
          <p:cNvSpPr>
            <a:spLocks noGrp="1"/>
          </p:cNvSpPr>
          <p:nvPr>
            <p:ph type="body" idx="1"/>
          </p:nvPr>
        </p:nvSpPr>
        <p:spPr/>
        <p:txBody>
          <a:bodyPr/>
          <a:lstStyle/>
          <a:p>
            <a:r>
              <a:rPr lang="nl-NL" dirty="0" smtClean="0"/>
              <a:t>Gevolgen</a:t>
            </a:r>
            <a:endParaRPr lang="nl-NL" dirty="0"/>
          </a:p>
        </p:txBody>
      </p:sp>
      <p:sp>
        <p:nvSpPr>
          <p:cNvPr id="4" name="Tijdelijke aanduiding voor inhoud 3"/>
          <p:cNvSpPr>
            <a:spLocks noGrp="1"/>
          </p:cNvSpPr>
          <p:nvPr>
            <p:ph sz="half" idx="2"/>
          </p:nvPr>
        </p:nvSpPr>
        <p:spPr/>
        <p:txBody>
          <a:bodyPr/>
          <a:lstStyle/>
          <a:p>
            <a:pPr marL="0" indent="0">
              <a:buNone/>
            </a:pPr>
            <a:endParaRPr lang="nl-NL" dirty="0"/>
          </a:p>
        </p:txBody>
      </p:sp>
      <p:sp>
        <p:nvSpPr>
          <p:cNvPr id="5" name="Tijdelijke aanduiding voor tekst 4"/>
          <p:cNvSpPr>
            <a:spLocks noGrp="1"/>
          </p:cNvSpPr>
          <p:nvPr>
            <p:ph type="body" sz="quarter" idx="3"/>
          </p:nvPr>
        </p:nvSpPr>
        <p:spPr/>
        <p:txBody>
          <a:bodyPr/>
          <a:lstStyle/>
          <a:p>
            <a:r>
              <a:rPr lang="nl-NL" dirty="0" smtClean="0"/>
              <a:t>Maatregelen</a:t>
            </a:r>
            <a:endParaRPr lang="nl-NL" dirty="0"/>
          </a:p>
        </p:txBody>
      </p:sp>
      <p:sp>
        <p:nvSpPr>
          <p:cNvPr id="6" name="Tijdelijke aanduiding voor inhoud 5"/>
          <p:cNvSpPr>
            <a:spLocks noGrp="1"/>
          </p:cNvSpPr>
          <p:nvPr>
            <p:ph sz="quarter" idx="4"/>
          </p:nvPr>
        </p:nvSpPr>
        <p:spPr/>
        <p:txBody>
          <a:bodyPr/>
          <a:lstStyle/>
          <a:p>
            <a:pPr marL="457200" indent="-457200">
              <a:buAutoNum type="arabicPeriod"/>
            </a:pPr>
            <a:endParaRPr lang="nl-NL" dirty="0"/>
          </a:p>
        </p:txBody>
      </p:sp>
    </p:spTree>
    <p:extLst>
      <p:ext uri="{BB962C8B-B14F-4D97-AF65-F5344CB8AC3E}">
        <p14:creationId xmlns:p14="http://schemas.microsoft.com/office/powerpoint/2010/main" val="1141484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De Wadden als vakantiebestemming</a:t>
            </a:r>
            <a:endParaRPr lang="nl-NL" dirty="0"/>
          </a:p>
        </p:txBody>
      </p:sp>
      <p:sp>
        <p:nvSpPr>
          <p:cNvPr id="3" name="Tijdelijke aanduiding voor tekst 2"/>
          <p:cNvSpPr>
            <a:spLocks noGrp="1"/>
          </p:cNvSpPr>
          <p:nvPr>
            <p:ph type="body" idx="1"/>
          </p:nvPr>
        </p:nvSpPr>
        <p:spPr/>
        <p:txBody>
          <a:bodyPr/>
          <a:lstStyle/>
          <a:p>
            <a:r>
              <a:rPr lang="nl-NL" dirty="0" smtClean="0"/>
              <a:t>Gevolgen</a:t>
            </a:r>
            <a:endParaRPr lang="nl-NL" dirty="0"/>
          </a:p>
        </p:txBody>
      </p:sp>
      <p:sp>
        <p:nvSpPr>
          <p:cNvPr id="4" name="Tijdelijke aanduiding voor inhoud 3"/>
          <p:cNvSpPr>
            <a:spLocks noGrp="1"/>
          </p:cNvSpPr>
          <p:nvPr>
            <p:ph sz="half" idx="2"/>
          </p:nvPr>
        </p:nvSpPr>
        <p:spPr/>
        <p:txBody>
          <a:bodyPr/>
          <a:lstStyle/>
          <a:p>
            <a:pPr marL="0" indent="0">
              <a:buNone/>
            </a:pPr>
            <a:r>
              <a:rPr lang="nl-NL" dirty="0" smtClean="0"/>
              <a:t>1. Aantasting natuur</a:t>
            </a:r>
          </a:p>
        </p:txBody>
      </p:sp>
      <p:sp>
        <p:nvSpPr>
          <p:cNvPr id="5" name="Tijdelijke aanduiding voor tekst 4"/>
          <p:cNvSpPr>
            <a:spLocks noGrp="1"/>
          </p:cNvSpPr>
          <p:nvPr>
            <p:ph type="body" sz="quarter" idx="3"/>
          </p:nvPr>
        </p:nvSpPr>
        <p:spPr/>
        <p:txBody>
          <a:bodyPr/>
          <a:lstStyle/>
          <a:p>
            <a:r>
              <a:rPr lang="nl-NL" dirty="0" smtClean="0"/>
              <a:t>Maatregelen</a:t>
            </a:r>
            <a:endParaRPr lang="nl-NL" dirty="0"/>
          </a:p>
        </p:txBody>
      </p:sp>
      <p:sp>
        <p:nvSpPr>
          <p:cNvPr id="6" name="Tijdelijke aanduiding voor inhoud 5"/>
          <p:cNvSpPr>
            <a:spLocks noGrp="1"/>
          </p:cNvSpPr>
          <p:nvPr>
            <p:ph sz="quarter" idx="4"/>
          </p:nvPr>
        </p:nvSpPr>
        <p:spPr/>
        <p:txBody>
          <a:bodyPr/>
          <a:lstStyle/>
          <a:p>
            <a:pPr marL="457200" indent="-457200">
              <a:buAutoNum type="arabicPeriod"/>
            </a:pPr>
            <a:r>
              <a:rPr lang="nl-NL" dirty="0" smtClean="0"/>
              <a:t>Sinds 1980 geen uitbreiding verblijfsaccommodatie</a:t>
            </a:r>
          </a:p>
        </p:txBody>
      </p:sp>
    </p:spTree>
    <p:extLst>
      <p:ext uri="{BB962C8B-B14F-4D97-AF65-F5344CB8AC3E}">
        <p14:creationId xmlns:p14="http://schemas.microsoft.com/office/powerpoint/2010/main" val="4182958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De Wadden als vakantiebestemming</a:t>
            </a:r>
            <a:endParaRPr lang="nl-NL" dirty="0"/>
          </a:p>
        </p:txBody>
      </p:sp>
      <p:sp>
        <p:nvSpPr>
          <p:cNvPr id="3" name="Tijdelijke aanduiding voor tekst 2"/>
          <p:cNvSpPr>
            <a:spLocks noGrp="1"/>
          </p:cNvSpPr>
          <p:nvPr>
            <p:ph type="body" idx="1"/>
          </p:nvPr>
        </p:nvSpPr>
        <p:spPr/>
        <p:txBody>
          <a:bodyPr/>
          <a:lstStyle/>
          <a:p>
            <a:r>
              <a:rPr lang="nl-NL" dirty="0" smtClean="0"/>
              <a:t>Gevolgen</a:t>
            </a:r>
            <a:endParaRPr lang="nl-NL" dirty="0"/>
          </a:p>
        </p:txBody>
      </p:sp>
      <p:sp>
        <p:nvSpPr>
          <p:cNvPr id="4" name="Tijdelijke aanduiding voor inhoud 3"/>
          <p:cNvSpPr>
            <a:spLocks noGrp="1"/>
          </p:cNvSpPr>
          <p:nvPr>
            <p:ph sz="half" idx="2"/>
          </p:nvPr>
        </p:nvSpPr>
        <p:spPr/>
        <p:txBody>
          <a:bodyPr/>
          <a:lstStyle/>
          <a:p>
            <a:pPr marL="0" indent="0">
              <a:buNone/>
            </a:pPr>
            <a:r>
              <a:rPr lang="nl-NL" dirty="0" smtClean="0"/>
              <a:t>1. Aantasting natuur</a:t>
            </a:r>
          </a:p>
          <a:p>
            <a:pPr marL="0" indent="0">
              <a:buNone/>
            </a:pPr>
            <a:r>
              <a:rPr lang="nl-NL" dirty="0" smtClean="0"/>
              <a:t>2. Rustverstoring vogels en dieren</a:t>
            </a:r>
          </a:p>
        </p:txBody>
      </p:sp>
      <p:sp>
        <p:nvSpPr>
          <p:cNvPr id="5" name="Tijdelijke aanduiding voor tekst 4"/>
          <p:cNvSpPr>
            <a:spLocks noGrp="1"/>
          </p:cNvSpPr>
          <p:nvPr>
            <p:ph type="body" sz="quarter" idx="3"/>
          </p:nvPr>
        </p:nvSpPr>
        <p:spPr/>
        <p:txBody>
          <a:bodyPr/>
          <a:lstStyle/>
          <a:p>
            <a:r>
              <a:rPr lang="nl-NL" dirty="0" smtClean="0"/>
              <a:t>Maatregelen</a:t>
            </a:r>
            <a:endParaRPr lang="nl-NL" dirty="0"/>
          </a:p>
        </p:txBody>
      </p:sp>
      <p:sp>
        <p:nvSpPr>
          <p:cNvPr id="6" name="Tijdelijke aanduiding voor inhoud 5"/>
          <p:cNvSpPr>
            <a:spLocks noGrp="1"/>
          </p:cNvSpPr>
          <p:nvPr>
            <p:ph sz="quarter" idx="4"/>
          </p:nvPr>
        </p:nvSpPr>
        <p:spPr/>
        <p:txBody>
          <a:bodyPr/>
          <a:lstStyle/>
          <a:p>
            <a:pPr marL="457200" indent="-457200">
              <a:buAutoNum type="arabicPeriod"/>
            </a:pPr>
            <a:r>
              <a:rPr lang="nl-NL" dirty="0" smtClean="0"/>
              <a:t>Sinds 1980 geen uitbreiding verblijfsaccommodatie</a:t>
            </a:r>
          </a:p>
          <a:p>
            <a:pPr marL="457200" indent="-457200">
              <a:buAutoNum type="arabicPeriod"/>
            </a:pPr>
            <a:r>
              <a:rPr lang="nl-NL" dirty="0" smtClean="0"/>
              <a:t>Bescherming natuurgebieden</a:t>
            </a:r>
          </a:p>
        </p:txBody>
      </p:sp>
    </p:spTree>
    <p:extLst>
      <p:ext uri="{BB962C8B-B14F-4D97-AF65-F5344CB8AC3E}">
        <p14:creationId xmlns:p14="http://schemas.microsoft.com/office/powerpoint/2010/main" val="3568502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De Wadden als vakantiebestemming</a:t>
            </a:r>
            <a:endParaRPr lang="nl-NL" dirty="0"/>
          </a:p>
        </p:txBody>
      </p:sp>
      <p:sp>
        <p:nvSpPr>
          <p:cNvPr id="3" name="Tijdelijke aanduiding voor tekst 2"/>
          <p:cNvSpPr>
            <a:spLocks noGrp="1"/>
          </p:cNvSpPr>
          <p:nvPr>
            <p:ph type="body" idx="1"/>
          </p:nvPr>
        </p:nvSpPr>
        <p:spPr/>
        <p:txBody>
          <a:bodyPr/>
          <a:lstStyle/>
          <a:p>
            <a:r>
              <a:rPr lang="nl-NL" dirty="0" smtClean="0"/>
              <a:t>Gevolgen</a:t>
            </a:r>
            <a:endParaRPr lang="nl-NL" dirty="0"/>
          </a:p>
        </p:txBody>
      </p:sp>
      <p:sp>
        <p:nvSpPr>
          <p:cNvPr id="4" name="Tijdelijke aanduiding voor inhoud 3"/>
          <p:cNvSpPr>
            <a:spLocks noGrp="1"/>
          </p:cNvSpPr>
          <p:nvPr>
            <p:ph sz="half" idx="2"/>
          </p:nvPr>
        </p:nvSpPr>
        <p:spPr/>
        <p:txBody>
          <a:bodyPr/>
          <a:lstStyle/>
          <a:p>
            <a:pPr marL="0" indent="0">
              <a:buNone/>
            </a:pPr>
            <a:r>
              <a:rPr lang="nl-NL" dirty="0" smtClean="0"/>
              <a:t>1. Aantasting natuur</a:t>
            </a:r>
          </a:p>
          <a:p>
            <a:pPr marL="0" indent="0">
              <a:buNone/>
            </a:pPr>
            <a:r>
              <a:rPr lang="nl-NL" dirty="0" smtClean="0"/>
              <a:t>2. Rustverstoring vogels en dieren</a:t>
            </a:r>
          </a:p>
          <a:p>
            <a:pPr marL="0" indent="0">
              <a:buNone/>
            </a:pPr>
            <a:r>
              <a:rPr lang="nl-NL" dirty="0" smtClean="0"/>
              <a:t>3. Watergebrek. In de zomer wordt er teveel drinkwater uit de duinen gepompt.</a:t>
            </a:r>
            <a:endParaRPr lang="nl-NL" dirty="0"/>
          </a:p>
        </p:txBody>
      </p:sp>
      <p:sp>
        <p:nvSpPr>
          <p:cNvPr id="5" name="Tijdelijke aanduiding voor tekst 4"/>
          <p:cNvSpPr>
            <a:spLocks noGrp="1"/>
          </p:cNvSpPr>
          <p:nvPr>
            <p:ph type="body" sz="quarter" idx="3"/>
          </p:nvPr>
        </p:nvSpPr>
        <p:spPr/>
        <p:txBody>
          <a:bodyPr/>
          <a:lstStyle/>
          <a:p>
            <a:r>
              <a:rPr lang="nl-NL" dirty="0" smtClean="0"/>
              <a:t>Maatregelen</a:t>
            </a:r>
            <a:endParaRPr lang="nl-NL" dirty="0"/>
          </a:p>
        </p:txBody>
      </p:sp>
      <p:sp>
        <p:nvSpPr>
          <p:cNvPr id="6" name="Tijdelijke aanduiding voor inhoud 5"/>
          <p:cNvSpPr>
            <a:spLocks noGrp="1"/>
          </p:cNvSpPr>
          <p:nvPr>
            <p:ph sz="quarter" idx="4"/>
          </p:nvPr>
        </p:nvSpPr>
        <p:spPr/>
        <p:txBody>
          <a:bodyPr/>
          <a:lstStyle/>
          <a:p>
            <a:pPr marL="457200" indent="-457200">
              <a:buAutoNum type="arabicPeriod"/>
            </a:pPr>
            <a:r>
              <a:rPr lang="nl-NL" dirty="0" smtClean="0"/>
              <a:t>Sinds 1980 geen uitbreiding verblijfsaccommodatie</a:t>
            </a:r>
          </a:p>
          <a:p>
            <a:pPr marL="457200" indent="-457200">
              <a:buAutoNum type="arabicPeriod"/>
            </a:pPr>
            <a:r>
              <a:rPr lang="nl-NL" dirty="0" smtClean="0"/>
              <a:t>Bescherming natuurgebieden</a:t>
            </a:r>
          </a:p>
          <a:p>
            <a:pPr marL="457200" indent="-457200">
              <a:buAutoNum type="arabicPeriod"/>
            </a:pPr>
            <a:r>
              <a:rPr lang="nl-NL" dirty="0" smtClean="0"/>
              <a:t>Aanleg waterleidingen vanaf het vasteland</a:t>
            </a:r>
            <a:endParaRPr lang="nl-NL" dirty="0"/>
          </a:p>
        </p:txBody>
      </p:sp>
    </p:spTree>
    <p:extLst>
      <p:ext uri="{BB962C8B-B14F-4D97-AF65-F5344CB8AC3E}">
        <p14:creationId xmlns:p14="http://schemas.microsoft.com/office/powerpoint/2010/main" val="3892141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b="1" dirty="0" smtClean="0"/>
              <a:t>Recreatiedruk</a:t>
            </a:r>
            <a:r>
              <a:rPr lang="nl-NL" dirty="0" smtClean="0"/>
              <a:t>: veel toeristen in een gebied</a:t>
            </a:r>
          </a:p>
          <a:p>
            <a:r>
              <a:rPr lang="nl-NL" b="1" dirty="0" smtClean="0"/>
              <a:t>Nationale parken</a:t>
            </a:r>
            <a:r>
              <a:rPr lang="nl-NL" dirty="0" smtClean="0"/>
              <a:t>: Grote gebieden waar toeristen op bezoek kunnen komen.</a:t>
            </a:r>
          </a:p>
          <a:p>
            <a:r>
              <a:rPr lang="nl-NL" b="1" dirty="0" smtClean="0"/>
              <a:t>Recreatieve zonering</a:t>
            </a:r>
            <a:r>
              <a:rPr lang="nl-NL" dirty="0" smtClean="0"/>
              <a:t>: Drukke gebieden beschermen rustige gebieden.</a:t>
            </a:r>
          </a:p>
          <a:p>
            <a:r>
              <a:rPr lang="nl-NL" b="1" dirty="0" smtClean="0"/>
              <a:t>Vakantiepiek</a:t>
            </a:r>
            <a:r>
              <a:rPr lang="nl-NL" dirty="0" smtClean="0"/>
              <a:t> voorkomen door </a:t>
            </a:r>
            <a:r>
              <a:rPr lang="nl-NL" b="1" dirty="0" smtClean="0"/>
              <a:t>vakantiespreiding</a:t>
            </a:r>
            <a:endParaRPr lang="nl-NL" b="1" dirty="0"/>
          </a:p>
        </p:txBody>
      </p:sp>
      <p:sp>
        <p:nvSpPr>
          <p:cNvPr id="3" name="Titel 2"/>
          <p:cNvSpPr>
            <a:spLocks noGrp="1"/>
          </p:cNvSpPr>
          <p:nvPr>
            <p:ph type="title"/>
          </p:nvPr>
        </p:nvSpPr>
        <p:spPr/>
        <p:txBody>
          <a:bodyPr/>
          <a:lstStyle/>
          <a:p>
            <a:r>
              <a:rPr lang="nl-NL" dirty="0" smtClean="0"/>
              <a:t>Begrippen</a:t>
            </a:r>
            <a:endParaRPr lang="nl-NL" dirty="0"/>
          </a:p>
        </p:txBody>
      </p:sp>
    </p:spTree>
    <p:extLst>
      <p:ext uri="{BB962C8B-B14F-4D97-AF65-F5344CB8AC3E}">
        <p14:creationId xmlns:p14="http://schemas.microsoft.com/office/powerpoint/2010/main" val="214044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Hoe verder weg je gaat, hoe meer je mee telt.</a:t>
            </a:r>
          </a:p>
          <a:p>
            <a:r>
              <a:rPr lang="nl-NL" dirty="0" smtClean="0"/>
              <a:t>Steeds meer mensen kunnen het betalen</a:t>
            </a:r>
          </a:p>
          <a:p>
            <a:r>
              <a:rPr lang="nl-NL" dirty="0" smtClean="0"/>
              <a:t>Vliegverkeer is uitgebreid</a:t>
            </a:r>
          </a:p>
          <a:p>
            <a:r>
              <a:rPr lang="nl-NL" dirty="0" smtClean="0"/>
              <a:t>Goed ontwikkelde </a:t>
            </a:r>
            <a:r>
              <a:rPr lang="nl-NL" dirty="0" err="1" smtClean="0"/>
              <a:t>toerismeindustrie</a:t>
            </a:r>
            <a:endParaRPr lang="nl-NL" dirty="0"/>
          </a:p>
        </p:txBody>
      </p:sp>
      <p:sp>
        <p:nvSpPr>
          <p:cNvPr id="3" name="Titel 2"/>
          <p:cNvSpPr>
            <a:spLocks noGrp="1"/>
          </p:cNvSpPr>
          <p:nvPr>
            <p:ph type="title"/>
          </p:nvPr>
        </p:nvSpPr>
        <p:spPr/>
        <p:txBody>
          <a:bodyPr/>
          <a:lstStyle/>
          <a:p>
            <a:r>
              <a:rPr lang="nl-NL" dirty="0" smtClean="0"/>
              <a:t>§8 globalisering in het toerisme</a:t>
            </a:r>
            <a:endParaRPr lang="nl-NL" dirty="0"/>
          </a:p>
        </p:txBody>
      </p:sp>
    </p:spTree>
    <p:extLst>
      <p:ext uri="{BB962C8B-B14F-4D97-AF65-F5344CB8AC3E}">
        <p14:creationId xmlns:p14="http://schemas.microsoft.com/office/powerpoint/2010/main" val="1433634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Verre bestemmingen</a:t>
            </a:r>
            <a:endParaRPr lang="nl-NL" dirty="0"/>
          </a:p>
        </p:txBody>
      </p:sp>
      <p:sp>
        <p:nvSpPr>
          <p:cNvPr id="3" name="Tijdelijke aanduiding voor tekst 2"/>
          <p:cNvSpPr>
            <a:spLocks noGrp="1"/>
          </p:cNvSpPr>
          <p:nvPr>
            <p:ph type="body" idx="1"/>
          </p:nvPr>
        </p:nvSpPr>
        <p:spPr/>
        <p:txBody>
          <a:bodyPr/>
          <a:lstStyle/>
          <a:p>
            <a:r>
              <a:rPr lang="nl-NL" dirty="0" smtClean="0"/>
              <a:t>Ontwikkelde landen</a:t>
            </a:r>
            <a:endParaRPr lang="nl-NL" dirty="0"/>
          </a:p>
        </p:txBody>
      </p:sp>
      <p:sp>
        <p:nvSpPr>
          <p:cNvPr id="4" name="Tijdelijke aanduiding voor inhoud 3"/>
          <p:cNvSpPr>
            <a:spLocks noGrp="1"/>
          </p:cNvSpPr>
          <p:nvPr>
            <p:ph sz="half" idx="2"/>
          </p:nvPr>
        </p:nvSpPr>
        <p:spPr/>
        <p:txBody>
          <a:bodyPr/>
          <a:lstStyle/>
          <a:p>
            <a:r>
              <a:rPr lang="nl-NL" dirty="0" smtClean="0"/>
              <a:t>VS, Canada, Australië </a:t>
            </a:r>
          </a:p>
          <a:p>
            <a:r>
              <a:rPr lang="nl-NL" dirty="0" smtClean="0"/>
              <a:t>Toerisme is bijzaak</a:t>
            </a:r>
          </a:p>
          <a:p>
            <a:endParaRPr lang="nl-NL" dirty="0" smtClean="0"/>
          </a:p>
          <a:p>
            <a:endParaRPr lang="nl-NL" dirty="0"/>
          </a:p>
        </p:txBody>
      </p:sp>
      <p:sp>
        <p:nvSpPr>
          <p:cNvPr id="5" name="Tijdelijke aanduiding voor tekst 4"/>
          <p:cNvSpPr>
            <a:spLocks noGrp="1"/>
          </p:cNvSpPr>
          <p:nvPr>
            <p:ph type="body" sz="quarter" idx="3"/>
          </p:nvPr>
        </p:nvSpPr>
        <p:spPr/>
        <p:txBody>
          <a:bodyPr/>
          <a:lstStyle/>
          <a:p>
            <a:r>
              <a:rPr lang="nl-NL" dirty="0" smtClean="0"/>
              <a:t>Ontwikkelingslanden</a:t>
            </a:r>
            <a:endParaRPr lang="nl-NL" dirty="0"/>
          </a:p>
        </p:txBody>
      </p:sp>
      <p:sp>
        <p:nvSpPr>
          <p:cNvPr id="6" name="Tijdelijke aanduiding voor inhoud 5"/>
          <p:cNvSpPr>
            <a:spLocks noGrp="1"/>
          </p:cNvSpPr>
          <p:nvPr>
            <p:ph sz="quarter" idx="4"/>
          </p:nvPr>
        </p:nvSpPr>
        <p:spPr/>
        <p:txBody>
          <a:bodyPr/>
          <a:lstStyle/>
          <a:p>
            <a:r>
              <a:rPr lang="nl-NL" dirty="0" smtClean="0"/>
              <a:t>Afrika, Azië en Zuid-Amerika</a:t>
            </a:r>
          </a:p>
          <a:p>
            <a:r>
              <a:rPr lang="nl-NL" dirty="0" smtClean="0"/>
              <a:t>Toerisme zorgt voor veel meer inkomsten dan in rijke landen</a:t>
            </a:r>
          </a:p>
          <a:p>
            <a:r>
              <a:rPr lang="nl-NL" dirty="0" smtClean="0"/>
              <a:t>Veel werk in </a:t>
            </a:r>
            <a:r>
              <a:rPr lang="nl-NL" b="1" dirty="0" smtClean="0"/>
              <a:t>vluchtsector: </a:t>
            </a:r>
            <a:r>
              <a:rPr lang="nl-NL" dirty="0" smtClean="0"/>
              <a:t>schoenenpoetsers, souvenirs. </a:t>
            </a:r>
          </a:p>
          <a:p>
            <a:r>
              <a:rPr lang="nl-NL" dirty="0" smtClean="0"/>
              <a:t>Internationale hotels, dus inkomsten verdwijnen weer.</a:t>
            </a:r>
            <a:endParaRPr lang="nl-NL" dirty="0"/>
          </a:p>
        </p:txBody>
      </p:sp>
    </p:spTree>
    <p:extLst>
      <p:ext uri="{BB962C8B-B14F-4D97-AF65-F5344CB8AC3E}">
        <p14:creationId xmlns:p14="http://schemas.microsoft.com/office/powerpoint/2010/main" val="3883293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hlinkClick r:id="rId2"/>
              </a:rPr>
              <a:t>http://</a:t>
            </a:r>
            <a:r>
              <a:rPr lang="nl-NL" dirty="0" smtClean="0">
                <a:hlinkClick r:id="rId2"/>
              </a:rPr>
              <a:t>www.youtube.com/watch?v=tKn4aSa7YeE</a:t>
            </a:r>
            <a:endParaRPr lang="nl-NL" dirty="0" smtClean="0"/>
          </a:p>
          <a:p>
            <a:endParaRPr lang="nl-NL" dirty="0"/>
          </a:p>
          <a:p>
            <a:r>
              <a:rPr lang="nl-NL" dirty="0" smtClean="0"/>
              <a:t>Wat heb je nog meer voor toerisme in Thailand?</a:t>
            </a:r>
            <a:endParaRPr lang="nl-NL" dirty="0"/>
          </a:p>
        </p:txBody>
      </p:sp>
      <p:sp>
        <p:nvSpPr>
          <p:cNvPr id="3" name="Titel 2"/>
          <p:cNvSpPr>
            <a:spLocks noGrp="1"/>
          </p:cNvSpPr>
          <p:nvPr>
            <p:ph type="title"/>
          </p:nvPr>
        </p:nvSpPr>
        <p:spPr/>
        <p:txBody>
          <a:bodyPr/>
          <a:lstStyle/>
          <a:p>
            <a:r>
              <a:rPr lang="nl-NL" dirty="0" smtClean="0"/>
              <a:t>Thailand</a:t>
            </a:r>
            <a:endParaRPr lang="nl-NL" dirty="0"/>
          </a:p>
        </p:txBody>
      </p:sp>
    </p:spTree>
    <p:extLst>
      <p:ext uri="{BB962C8B-B14F-4D97-AF65-F5344CB8AC3E}">
        <p14:creationId xmlns:p14="http://schemas.microsoft.com/office/powerpoint/2010/main" val="2842050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Thailand</a:t>
            </a:r>
            <a:endParaRPr lang="nl-NL" dirty="0"/>
          </a:p>
        </p:txBody>
      </p:sp>
      <p:sp>
        <p:nvSpPr>
          <p:cNvPr id="3" name="Tijdelijke aanduiding voor inhoud 2"/>
          <p:cNvSpPr>
            <a:spLocks noGrp="1"/>
          </p:cNvSpPr>
          <p:nvPr>
            <p:ph sz="quarter" idx="13"/>
          </p:nvPr>
        </p:nvSpPr>
        <p:spPr/>
        <p:txBody>
          <a:bodyPr/>
          <a:lstStyle/>
          <a:p>
            <a:endParaRPr lang="nl-NL" dirty="0"/>
          </a:p>
        </p:txBody>
      </p:sp>
      <p:sp>
        <p:nvSpPr>
          <p:cNvPr id="4" name="Tijdelijke aanduiding voor inhoud 3"/>
          <p:cNvSpPr>
            <a:spLocks noGrp="1"/>
          </p:cNvSpPr>
          <p:nvPr>
            <p:ph sz="quarter" idx="14"/>
          </p:nvPr>
        </p:nvSpPr>
        <p:spPr/>
        <p:txBody>
          <a:bodyPr/>
          <a:lstStyle/>
          <a:p>
            <a:r>
              <a:rPr lang="nl-NL" dirty="0" smtClean="0"/>
              <a:t>Weinig controle op regels en wetten.</a:t>
            </a:r>
          </a:p>
          <a:p>
            <a:r>
              <a:rPr lang="nl-NL" dirty="0" smtClean="0"/>
              <a:t>Er wordt misbruik gemaakt van rijkdom</a:t>
            </a:r>
          </a:p>
          <a:p>
            <a:r>
              <a:rPr lang="nl-NL" dirty="0" smtClean="0"/>
              <a:t>Veel sekstoerisme door armoede</a:t>
            </a:r>
          </a:p>
          <a:p>
            <a:endParaRPr lang="nl-NL"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428999"/>
            <a:ext cx="2857500"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4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1. Landschap en natuur</a:t>
            </a:r>
          </a:p>
          <a:p>
            <a:r>
              <a:rPr lang="nl-NL" dirty="0" smtClean="0"/>
              <a:t>2. Klimaat</a:t>
            </a:r>
          </a:p>
          <a:p>
            <a:r>
              <a:rPr lang="nl-NL" dirty="0" smtClean="0"/>
              <a:t>3. Cultuur: taal, eten, manieren</a:t>
            </a:r>
          </a:p>
          <a:p>
            <a:pPr marL="0" indent="0">
              <a:buNone/>
            </a:pPr>
            <a:endParaRPr lang="nl-NL" dirty="0"/>
          </a:p>
        </p:txBody>
      </p:sp>
      <p:sp>
        <p:nvSpPr>
          <p:cNvPr id="3" name="Titel 2"/>
          <p:cNvSpPr>
            <a:spLocks noGrp="1"/>
          </p:cNvSpPr>
          <p:nvPr>
            <p:ph type="title"/>
          </p:nvPr>
        </p:nvSpPr>
        <p:spPr/>
        <p:txBody>
          <a:bodyPr>
            <a:normAutofit/>
          </a:bodyPr>
          <a:lstStyle/>
          <a:p>
            <a:r>
              <a:rPr lang="nl-NL" dirty="0"/>
              <a:t>Terugblik</a:t>
            </a:r>
          </a:p>
        </p:txBody>
      </p:sp>
    </p:spTree>
    <p:extLst>
      <p:ext uri="{BB962C8B-B14F-4D97-AF65-F5344CB8AC3E}">
        <p14:creationId xmlns:p14="http://schemas.microsoft.com/office/powerpoint/2010/main" val="1022077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Hoeveel toerisme kan een land hebben voordat de eigen cultuur verdrongen wordt.</a:t>
            </a:r>
            <a:endParaRPr lang="nl-NL" dirty="0"/>
          </a:p>
        </p:txBody>
      </p:sp>
      <p:sp>
        <p:nvSpPr>
          <p:cNvPr id="3" name="Titel 2"/>
          <p:cNvSpPr>
            <a:spLocks noGrp="1"/>
          </p:cNvSpPr>
          <p:nvPr>
            <p:ph type="title"/>
          </p:nvPr>
        </p:nvSpPr>
        <p:spPr/>
        <p:txBody>
          <a:bodyPr/>
          <a:lstStyle/>
          <a:p>
            <a:r>
              <a:rPr lang="nl-NL" b="1" dirty="0" smtClean="0"/>
              <a:t>Culturele draagkracht</a:t>
            </a:r>
            <a:endParaRPr lang="nl-NL" b="1" dirty="0"/>
          </a:p>
        </p:txBody>
      </p:sp>
    </p:spTree>
    <p:extLst>
      <p:ext uri="{BB962C8B-B14F-4D97-AF65-F5344CB8AC3E}">
        <p14:creationId xmlns:p14="http://schemas.microsoft.com/office/powerpoint/2010/main" val="265358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Een goede vakantiebestemming heeft 4 soorten voorzieningen nodig:</a:t>
            </a:r>
          </a:p>
          <a:p>
            <a:r>
              <a:rPr lang="nl-NL" dirty="0" smtClean="0"/>
              <a:t>1. Infrastructuur</a:t>
            </a:r>
          </a:p>
          <a:p>
            <a:r>
              <a:rPr lang="nl-NL" dirty="0" smtClean="0"/>
              <a:t>2. Nutsvoorzieningen (drinkwater, riolering, en waterzuivering)</a:t>
            </a:r>
          </a:p>
          <a:p>
            <a:r>
              <a:rPr lang="nl-NL" dirty="0" smtClean="0"/>
              <a:t>3. Verblijfsaccommodatie</a:t>
            </a:r>
          </a:p>
          <a:p>
            <a:r>
              <a:rPr lang="nl-NL" dirty="0" smtClean="0"/>
              <a:t>4. Voorzieningen voor vermaak</a:t>
            </a:r>
            <a:endParaRPr lang="nl-NL" dirty="0"/>
          </a:p>
        </p:txBody>
      </p:sp>
      <p:sp>
        <p:nvSpPr>
          <p:cNvPr id="3" name="Titel 2"/>
          <p:cNvSpPr>
            <a:spLocks noGrp="1"/>
          </p:cNvSpPr>
          <p:nvPr>
            <p:ph type="title"/>
          </p:nvPr>
        </p:nvSpPr>
        <p:spPr/>
        <p:txBody>
          <a:bodyPr/>
          <a:lstStyle/>
          <a:p>
            <a:r>
              <a:rPr lang="nl-NL" dirty="0"/>
              <a:t>Terugblik</a:t>
            </a:r>
          </a:p>
        </p:txBody>
      </p:sp>
    </p:spTree>
    <p:extLst>
      <p:ext uri="{BB962C8B-B14F-4D97-AF65-F5344CB8AC3E}">
        <p14:creationId xmlns:p14="http://schemas.microsoft.com/office/powerpoint/2010/main" val="2276375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1. Enorme pieken (hoogseizoen en laagseizoen)</a:t>
            </a:r>
            <a:endParaRPr lang="nl-NL" dirty="0"/>
          </a:p>
          <a:p>
            <a:r>
              <a:rPr lang="nl-NL" dirty="0" smtClean="0"/>
              <a:t>2. Grootschalig (veel van alles: infrastructuur, accommodaties etc.)</a:t>
            </a:r>
            <a:endParaRPr lang="nl-NL" dirty="0"/>
          </a:p>
          <a:p>
            <a:r>
              <a:rPr lang="nl-NL" dirty="0" smtClean="0"/>
              <a:t>3. Verstedelijking (grote oppervlakten zijn verbouwd)</a:t>
            </a:r>
          </a:p>
          <a:p>
            <a:r>
              <a:rPr lang="nl-NL" dirty="0" smtClean="0"/>
              <a:t>4. Internationale ondernemingen</a:t>
            </a:r>
          </a:p>
          <a:p>
            <a:r>
              <a:rPr lang="nl-NL" dirty="0" smtClean="0"/>
              <a:t>5. Georganiseerde vakanties (pakketreis, reisorganisaties, chartervlucht)</a:t>
            </a:r>
            <a:endParaRPr lang="nl-NL" dirty="0"/>
          </a:p>
        </p:txBody>
      </p:sp>
      <p:sp>
        <p:nvSpPr>
          <p:cNvPr id="3" name="Titel 2"/>
          <p:cNvSpPr>
            <a:spLocks noGrp="1"/>
          </p:cNvSpPr>
          <p:nvPr>
            <p:ph type="title"/>
          </p:nvPr>
        </p:nvSpPr>
        <p:spPr/>
        <p:txBody>
          <a:bodyPr/>
          <a:lstStyle/>
          <a:p>
            <a:r>
              <a:rPr lang="nl-NL" dirty="0" smtClean="0"/>
              <a:t>5 kenmerken massatoerisme</a:t>
            </a:r>
            <a:endParaRPr lang="nl-NL" dirty="0"/>
          </a:p>
        </p:txBody>
      </p:sp>
    </p:spTree>
    <p:extLst>
      <p:ext uri="{BB962C8B-B14F-4D97-AF65-F5344CB8AC3E}">
        <p14:creationId xmlns:p14="http://schemas.microsoft.com/office/powerpoint/2010/main" val="1131576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smtClean="0"/>
              <a:t>40% Nederlanders viert vakantie in eigen land</a:t>
            </a:r>
          </a:p>
          <a:p>
            <a:r>
              <a:rPr lang="nl-NL" dirty="0" smtClean="0"/>
              <a:t>In totaal brengen </a:t>
            </a:r>
            <a:r>
              <a:rPr lang="nl-NL" dirty="0" err="1" smtClean="0"/>
              <a:t>NL’ers</a:t>
            </a:r>
            <a:r>
              <a:rPr lang="nl-NL" dirty="0" smtClean="0"/>
              <a:t> 19 mln. Korte en lange vakanties in Nederland door.</a:t>
            </a:r>
          </a:p>
          <a:p>
            <a:r>
              <a:rPr lang="nl-NL" dirty="0" smtClean="0"/>
              <a:t>10 miljoen vakanties van buitenlanders in NL</a:t>
            </a:r>
          </a:p>
          <a:p>
            <a:r>
              <a:rPr lang="nl-NL" dirty="0" smtClean="0"/>
              <a:t>6 tot 7 % van alle werkgelegenheid een gevolg van toerisme en recreatie</a:t>
            </a:r>
          </a:p>
          <a:p>
            <a:r>
              <a:rPr lang="nl-NL" dirty="0" smtClean="0"/>
              <a:t>35 miljard euro wordt er per jaar uitgegeven aan toerisme</a:t>
            </a:r>
            <a:endParaRPr lang="nl-NL" dirty="0"/>
          </a:p>
        </p:txBody>
      </p:sp>
      <p:sp>
        <p:nvSpPr>
          <p:cNvPr id="3" name="Titel 2"/>
          <p:cNvSpPr>
            <a:spLocks noGrp="1"/>
          </p:cNvSpPr>
          <p:nvPr>
            <p:ph type="title"/>
          </p:nvPr>
        </p:nvSpPr>
        <p:spPr/>
        <p:txBody>
          <a:bodyPr>
            <a:normAutofit fontScale="90000"/>
          </a:bodyPr>
          <a:lstStyle/>
          <a:p>
            <a:r>
              <a:rPr lang="nl-NL" dirty="0" smtClean="0"/>
              <a:t>§7 Vakantiebestemming Nederland</a:t>
            </a:r>
            <a:endParaRPr lang="nl-NL" dirty="0"/>
          </a:p>
        </p:txBody>
      </p:sp>
    </p:spTree>
    <p:extLst>
      <p:ext uri="{BB962C8B-B14F-4D97-AF65-F5344CB8AC3E}">
        <p14:creationId xmlns:p14="http://schemas.microsoft.com/office/powerpoint/2010/main" val="2140444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§7 toerisme en economie</a:t>
            </a:r>
          </a:p>
        </p:txBody>
      </p:sp>
      <p:sp>
        <p:nvSpPr>
          <p:cNvPr id="3" name="Tijdelijke aanduiding voor inhoud 2"/>
          <p:cNvSpPr>
            <a:spLocks noGrp="1"/>
          </p:cNvSpPr>
          <p:nvPr>
            <p:ph sz="quarter" idx="13"/>
          </p:nvPr>
        </p:nvSpPr>
        <p:spPr/>
        <p:txBody>
          <a:bodyPr/>
          <a:lstStyle/>
          <a:p>
            <a:endParaRPr lang="nl-NL" dirty="0"/>
          </a:p>
        </p:txBody>
      </p:sp>
      <p:sp>
        <p:nvSpPr>
          <p:cNvPr id="4" name="Tijdelijke aanduiding voor inhoud 3"/>
          <p:cNvSpPr>
            <a:spLocks noGrp="1"/>
          </p:cNvSpPr>
          <p:nvPr>
            <p:ph sz="quarter" idx="14"/>
          </p:nvPr>
        </p:nvSpPr>
        <p:spPr/>
        <p:txBody>
          <a:bodyPr/>
          <a:lstStyle/>
          <a:p>
            <a:pPr marL="0" indent="0">
              <a:buNone/>
            </a:pPr>
            <a:r>
              <a:rPr lang="nl-NL" dirty="0" smtClean="0"/>
              <a:t>Vakantiegebieden: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4176464" cy="500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6876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§7 toerisme en economie</a:t>
            </a:r>
          </a:p>
        </p:txBody>
      </p:sp>
      <p:sp>
        <p:nvSpPr>
          <p:cNvPr id="3" name="Tijdelijke aanduiding voor inhoud 2"/>
          <p:cNvSpPr>
            <a:spLocks noGrp="1"/>
          </p:cNvSpPr>
          <p:nvPr>
            <p:ph sz="quarter" idx="13"/>
          </p:nvPr>
        </p:nvSpPr>
        <p:spPr/>
        <p:txBody>
          <a:bodyPr/>
          <a:lstStyle/>
          <a:p>
            <a:endParaRPr lang="nl-NL" dirty="0"/>
          </a:p>
        </p:txBody>
      </p:sp>
      <p:sp>
        <p:nvSpPr>
          <p:cNvPr id="4" name="Tijdelijke aanduiding voor inhoud 3"/>
          <p:cNvSpPr>
            <a:spLocks noGrp="1"/>
          </p:cNvSpPr>
          <p:nvPr>
            <p:ph sz="quarter" idx="14"/>
          </p:nvPr>
        </p:nvSpPr>
        <p:spPr/>
        <p:txBody>
          <a:bodyPr/>
          <a:lstStyle/>
          <a:p>
            <a:pPr marL="0" indent="0">
              <a:buNone/>
            </a:pPr>
            <a:r>
              <a:rPr lang="nl-NL" dirty="0" smtClean="0"/>
              <a:t>Vakantiegebieden:</a:t>
            </a:r>
          </a:p>
          <a:p>
            <a:r>
              <a:rPr lang="nl-NL" dirty="0" smtClean="0"/>
              <a:t>Vier grote steden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4176464" cy="500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07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§7 toerisme en economie</a:t>
            </a:r>
          </a:p>
        </p:txBody>
      </p:sp>
      <p:sp>
        <p:nvSpPr>
          <p:cNvPr id="3" name="Tijdelijke aanduiding voor inhoud 2"/>
          <p:cNvSpPr>
            <a:spLocks noGrp="1"/>
          </p:cNvSpPr>
          <p:nvPr>
            <p:ph sz="quarter" idx="13"/>
          </p:nvPr>
        </p:nvSpPr>
        <p:spPr/>
        <p:txBody>
          <a:bodyPr/>
          <a:lstStyle/>
          <a:p>
            <a:endParaRPr lang="nl-NL" dirty="0"/>
          </a:p>
        </p:txBody>
      </p:sp>
      <p:sp>
        <p:nvSpPr>
          <p:cNvPr id="4" name="Tijdelijke aanduiding voor inhoud 3"/>
          <p:cNvSpPr>
            <a:spLocks noGrp="1"/>
          </p:cNvSpPr>
          <p:nvPr>
            <p:ph sz="quarter" idx="14"/>
          </p:nvPr>
        </p:nvSpPr>
        <p:spPr/>
        <p:txBody>
          <a:bodyPr/>
          <a:lstStyle/>
          <a:p>
            <a:pPr marL="0" indent="0">
              <a:buNone/>
            </a:pPr>
            <a:r>
              <a:rPr lang="nl-NL" dirty="0" smtClean="0"/>
              <a:t>Vakantiegebieden:</a:t>
            </a:r>
          </a:p>
          <a:p>
            <a:r>
              <a:rPr lang="nl-NL" dirty="0" smtClean="0"/>
              <a:t>Vier grote steden</a:t>
            </a:r>
          </a:p>
          <a:p>
            <a:r>
              <a:rPr lang="nl-NL" dirty="0" smtClean="0"/>
              <a:t>Strand, zee en meren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00808"/>
            <a:ext cx="4176464" cy="500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3394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lfvorm">
  <a:themeElements>
    <a:clrScheme name="Golfv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Golfv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olfv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621</TotalTime>
  <Words>714</Words>
  <Application>Microsoft Office PowerPoint</Application>
  <PresentationFormat>Diavoorstelling (4:3)</PresentationFormat>
  <Paragraphs>138</Paragraphs>
  <Slides>30</Slides>
  <Notes>0</Notes>
  <HiddenSlides>0</HiddenSlides>
  <MMClips>0</MMClips>
  <ScaleCrop>false</ScaleCrop>
  <HeadingPairs>
    <vt:vector size="4" baseType="variant">
      <vt:variant>
        <vt:lpstr>Thema</vt:lpstr>
      </vt:variant>
      <vt:variant>
        <vt:i4>1</vt:i4>
      </vt:variant>
      <vt:variant>
        <vt:lpstr>Diatitels</vt:lpstr>
      </vt:variant>
      <vt:variant>
        <vt:i4>30</vt:i4>
      </vt:variant>
    </vt:vector>
  </HeadingPairs>
  <TitlesOfParts>
    <vt:vector size="31" baseType="lpstr">
      <vt:lpstr>Golfvorm</vt:lpstr>
      <vt:lpstr>Aardrijkskunde </vt:lpstr>
      <vt:lpstr>Terugblik</vt:lpstr>
      <vt:lpstr>Terugblik</vt:lpstr>
      <vt:lpstr>Terugblik</vt:lpstr>
      <vt:lpstr>5 kenmerken massatoerisme</vt:lpstr>
      <vt:lpstr>§7 Vakantiebestemming Nederland</vt:lpstr>
      <vt:lpstr>§7 toerisme en economie</vt:lpstr>
      <vt:lpstr>§7 toerisme en economie</vt:lpstr>
      <vt:lpstr>§7 toerisme en economie</vt:lpstr>
      <vt:lpstr>§7 toerisme en economie</vt:lpstr>
      <vt:lpstr>§7 Vakantiebestemming Nederland</vt:lpstr>
      <vt:lpstr>§7 Vakantiebestemming Nederland</vt:lpstr>
      <vt:lpstr>§7 Vakantiebestemming Nederland</vt:lpstr>
      <vt:lpstr>Massatoerisme</vt:lpstr>
      <vt:lpstr>Massatoerisme</vt:lpstr>
      <vt:lpstr>Massatoerisme</vt:lpstr>
      <vt:lpstr>ECOTOERISME</vt:lpstr>
      <vt:lpstr>ECOTOERISME</vt:lpstr>
      <vt:lpstr>De dikke van Dale</vt:lpstr>
      <vt:lpstr>De wadden</vt:lpstr>
      <vt:lpstr>De Wadden als vakantiebestemming</vt:lpstr>
      <vt:lpstr>De Wadden als vakantiebestemming</vt:lpstr>
      <vt:lpstr>De Wadden als vakantiebestemming</vt:lpstr>
      <vt:lpstr>De Wadden als vakantiebestemming</vt:lpstr>
      <vt:lpstr>Begrippen</vt:lpstr>
      <vt:lpstr>§8 globalisering in het toerisme</vt:lpstr>
      <vt:lpstr>Verre bestemmingen</vt:lpstr>
      <vt:lpstr>Thailand</vt:lpstr>
      <vt:lpstr>Thailand</vt:lpstr>
      <vt:lpstr>Culturele draagkracht</vt:lpstr>
    </vt:vector>
  </TitlesOfParts>
  <Company>Driespan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Aardrijkskunde </dc:title>
  <dc:creator>Mathijs Hage</dc:creator>
  <cp:lastModifiedBy>Mathijs Hage</cp:lastModifiedBy>
  <cp:revision>29</cp:revision>
  <dcterms:created xsi:type="dcterms:W3CDTF">2013-09-12T08:23:44Z</dcterms:created>
  <dcterms:modified xsi:type="dcterms:W3CDTF">2013-11-07T09:12:13Z</dcterms:modified>
</cp:coreProperties>
</file>