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6A400C3-B5C8-4F5B-AEC3-47EDB520373B}" type="datetimeFigureOut">
              <a:rPr lang="nl-NL" smtClean="0"/>
              <a:t>23-9-2013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655EA88-722A-421F-819C-8EE6D84D032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E6A400C3-B5C8-4F5B-AEC3-47EDB520373B}" type="datetimeFigureOut">
              <a:rPr lang="nl-NL" smtClean="0"/>
              <a:t>23-9-2013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655EA88-722A-421F-819C-8EE6D84D032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6A400C3-B5C8-4F5B-AEC3-47EDB520373B}" type="datetimeFigureOut">
              <a:rPr lang="nl-NL" smtClean="0"/>
              <a:t>23-9-2013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655EA88-722A-421F-819C-8EE6D84D032D}" type="slidenum">
              <a:rPr lang="nl-NL" smtClean="0"/>
              <a:t>‹nr.›</a:t>
            </a:fld>
            <a:endParaRPr lang="nl-N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E6A400C3-B5C8-4F5B-AEC3-47EDB520373B}" type="datetimeFigureOut">
              <a:rPr lang="nl-NL" smtClean="0"/>
              <a:t>23-9-2013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655EA88-722A-421F-819C-8EE6D84D032D}" type="slidenum">
              <a:rPr lang="nl-NL" smtClean="0"/>
              <a:t>‹nr.›</a:t>
            </a:fld>
            <a:endParaRPr lang="nl-NL"/>
          </a:p>
        </p:txBody>
      </p:sp>
      <p:sp>
        <p:nvSpPr>
          <p:cNvPr id="7" name="Title 6"/>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E6A400C3-B5C8-4F5B-AEC3-47EDB520373B}" type="datetimeFigureOut">
              <a:rPr lang="nl-NL" smtClean="0"/>
              <a:t>23-9-2013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655EA88-722A-421F-819C-8EE6D84D032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E6A400C3-B5C8-4F5B-AEC3-47EDB520373B}" type="datetimeFigureOut">
              <a:rPr lang="nl-NL" smtClean="0"/>
              <a:t>23-9-2013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655EA88-722A-421F-819C-8EE6D84D032D}" type="slidenum">
              <a:rPr lang="nl-NL" smtClean="0"/>
              <a:t>‹nr.›</a:t>
            </a:fld>
            <a:endParaRPr lang="nl-NL"/>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6A400C3-B5C8-4F5B-AEC3-47EDB520373B}" type="datetimeFigureOut">
              <a:rPr lang="nl-NL" smtClean="0"/>
              <a:t>23-9-2013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655EA88-722A-421F-819C-8EE6D84D032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E6A400C3-B5C8-4F5B-AEC3-47EDB520373B}" type="datetimeFigureOut">
              <a:rPr lang="nl-NL" smtClean="0"/>
              <a:t>23-9-2013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655EA88-722A-421F-819C-8EE6D84D032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6A400C3-B5C8-4F5B-AEC3-47EDB520373B}" type="datetimeFigureOut">
              <a:rPr lang="nl-NL" smtClean="0"/>
              <a:t>23-9-2013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655EA88-722A-421F-819C-8EE6D84D032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6A400C3-B5C8-4F5B-AEC3-47EDB520373B}" type="datetimeFigureOut">
              <a:rPr lang="nl-NL" smtClean="0"/>
              <a:t>23-9-2013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655EA88-722A-421F-819C-8EE6D84D032D}" type="slidenum">
              <a:rPr lang="nl-NL" smtClean="0"/>
              <a:t>‹nr.›</a:t>
            </a:fld>
            <a:endParaRPr lang="nl-N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E6A400C3-B5C8-4F5B-AEC3-47EDB520373B}" type="datetimeFigureOut">
              <a:rPr lang="nl-NL" smtClean="0"/>
              <a:t>23-9-2013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655EA88-722A-421F-819C-8EE6D84D032D}" type="slidenum">
              <a:rPr lang="nl-NL" smtClean="0"/>
              <a:t>‹nr.›</a:t>
            </a:fld>
            <a:endParaRPr lang="nl-N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6A400C3-B5C8-4F5B-AEC3-47EDB520373B}" type="datetimeFigureOut">
              <a:rPr lang="nl-NL" smtClean="0"/>
              <a:t>23-9-2013</a:t>
            </a:fld>
            <a:endParaRPr lang="nl-N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nl-N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655EA88-722A-421F-819C-8EE6D84D032D}" type="slidenum">
              <a:rPr lang="nl-NL" smtClean="0"/>
              <a:t>‹nr.›</a:t>
            </a:fld>
            <a:endParaRPr lang="nl-N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Economie 13.3 t/m 13.5</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3992136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b="1" dirty="0" smtClean="0"/>
              <a:t>Snelle bevolkingsgroei</a:t>
            </a:r>
          </a:p>
          <a:p>
            <a:endParaRPr lang="nl-NL" b="1" dirty="0"/>
          </a:p>
          <a:p>
            <a:r>
              <a:rPr lang="nl-NL" dirty="0" smtClean="0"/>
              <a:t>India 1 </a:t>
            </a:r>
            <a:r>
              <a:rPr lang="nl-NL" dirty="0"/>
              <a:t>m</a:t>
            </a:r>
            <a:r>
              <a:rPr lang="nl-NL" dirty="0" smtClean="0"/>
              <a:t>iljard inwoners</a:t>
            </a:r>
          </a:p>
          <a:p>
            <a:endParaRPr lang="nl-NL" dirty="0" smtClean="0"/>
          </a:p>
          <a:p>
            <a:r>
              <a:rPr lang="nl-NL" dirty="0" smtClean="0"/>
              <a:t>China geboortebeperking. Eén kind per gezin</a:t>
            </a:r>
            <a:endParaRPr lang="nl-NL" dirty="0"/>
          </a:p>
          <a:p>
            <a:pPr marL="0" indent="0">
              <a:buNone/>
            </a:pPr>
            <a:endParaRPr lang="nl-NL" dirty="0"/>
          </a:p>
        </p:txBody>
      </p:sp>
      <p:sp>
        <p:nvSpPr>
          <p:cNvPr id="3" name="Titel 2"/>
          <p:cNvSpPr>
            <a:spLocks noGrp="1"/>
          </p:cNvSpPr>
          <p:nvPr>
            <p:ph type="title"/>
          </p:nvPr>
        </p:nvSpPr>
        <p:spPr/>
        <p:txBody>
          <a:bodyPr>
            <a:normAutofit fontScale="90000"/>
          </a:bodyPr>
          <a:lstStyle/>
          <a:p>
            <a:r>
              <a:rPr lang="nl-NL" dirty="0" smtClean="0"/>
              <a:t>13.3 Interne oorzaken van armoede</a:t>
            </a:r>
            <a:endParaRPr lang="nl-NL" dirty="0"/>
          </a:p>
        </p:txBody>
      </p:sp>
    </p:spTree>
    <p:extLst>
      <p:ext uri="{BB962C8B-B14F-4D97-AF65-F5344CB8AC3E}">
        <p14:creationId xmlns:p14="http://schemas.microsoft.com/office/powerpoint/2010/main" val="1386791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b="1" dirty="0" smtClean="0"/>
              <a:t>Natuurrampen</a:t>
            </a:r>
          </a:p>
          <a:p>
            <a:endParaRPr lang="nl-NL" dirty="0"/>
          </a:p>
          <a:p>
            <a:pPr marL="0" indent="0">
              <a:buNone/>
            </a:pPr>
            <a:r>
              <a:rPr lang="nl-NL" dirty="0" smtClean="0"/>
              <a:t>Arme landen hebben</a:t>
            </a:r>
          </a:p>
          <a:p>
            <a:pPr marL="0" indent="0">
              <a:buNone/>
            </a:pPr>
            <a:r>
              <a:rPr lang="nl-NL" dirty="0"/>
              <a:t>h</a:t>
            </a:r>
            <a:r>
              <a:rPr lang="nl-NL" dirty="0" smtClean="0"/>
              <a:t>et geld niet om zich</a:t>
            </a:r>
          </a:p>
          <a:p>
            <a:pPr marL="0" indent="0">
              <a:buNone/>
            </a:pPr>
            <a:r>
              <a:rPr lang="nl-NL" dirty="0"/>
              <a:t>h</a:t>
            </a:r>
            <a:r>
              <a:rPr lang="nl-NL" dirty="0" smtClean="0"/>
              <a:t>ier tegen te wapenen</a:t>
            </a:r>
          </a:p>
          <a:p>
            <a:endParaRPr lang="nl-NL" dirty="0"/>
          </a:p>
          <a:p>
            <a:pPr marL="0" indent="0">
              <a:buNone/>
            </a:pPr>
            <a:r>
              <a:rPr lang="nl-NL" dirty="0" smtClean="0"/>
              <a:t>Foto: Deltaplan na 1953</a:t>
            </a:r>
            <a:endParaRPr lang="nl-NL" dirty="0"/>
          </a:p>
        </p:txBody>
      </p:sp>
      <p:sp>
        <p:nvSpPr>
          <p:cNvPr id="3" name="Titel 2"/>
          <p:cNvSpPr>
            <a:spLocks noGrp="1"/>
          </p:cNvSpPr>
          <p:nvPr>
            <p:ph type="title"/>
          </p:nvPr>
        </p:nvSpPr>
        <p:spPr/>
        <p:txBody>
          <a:bodyPr>
            <a:normAutofit fontScale="90000"/>
          </a:bodyPr>
          <a:lstStyle/>
          <a:p>
            <a:r>
              <a:rPr lang="nl-NL" dirty="0" smtClean="0"/>
              <a:t>13.3 Interne oorzaken van armoede</a:t>
            </a:r>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2708920"/>
            <a:ext cx="3600400" cy="2638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568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b="1" dirty="0" smtClean="0"/>
              <a:t>Politieke instabiliteit en burgeroorlogen</a:t>
            </a:r>
          </a:p>
          <a:p>
            <a:endParaRPr lang="nl-NL" dirty="0"/>
          </a:p>
          <a:p>
            <a:r>
              <a:rPr lang="nl-NL" dirty="0" smtClean="0"/>
              <a:t>Wanneer er onvrede is komen er sneller protesten. Die onvrede komt er als je honger hebt en geen werk. Sommige landen hebben daarom snelle machtswisselingen.</a:t>
            </a:r>
            <a:br>
              <a:rPr lang="nl-NL" dirty="0" smtClean="0"/>
            </a:br>
            <a:r>
              <a:rPr lang="nl-NL" dirty="0" smtClean="0"/>
              <a:t/>
            </a:r>
            <a:br>
              <a:rPr lang="nl-NL" dirty="0" smtClean="0"/>
            </a:br>
            <a:r>
              <a:rPr lang="nl-NL" dirty="0" smtClean="0"/>
              <a:t>Hierdoor zijn ze ook niet betrouwbaar voor de rijke landen</a:t>
            </a:r>
            <a:endParaRPr lang="nl-NL" dirty="0"/>
          </a:p>
        </p:txBody>
      </p:sp>
      <p:sp>
        <p:nvSpPr>
          <p:cNvPr id="3" name="Titel 2"/>
          <p:cNvSpPr>
            <a:spLocks noGrp="1"/>
          </p:cNvSpPr>
          <p:nvPr>
            <p:ph type="title"/>
          </p:nvPr>
        </p:nvSpPr>
        <p:spPr/>
        <p:txBody>
          <a:bodyPr>
            <a:normAutofit fontScale="90000"/>
          </a:bodyPr>
          <a:lstStyle/>
          <a:p>
            <a:r>
              <a:rPr lang="nl-NL" dirty="0" smtClean="0"/>
              <a:t>13.3 Interne oorzaken van armoede</a:t>
            </a:r>
            <a:endParaRPr lang="nl-NL" dirty="0"/>
          </a:p>
        </p:txBody>
      </p:sp>
    </p:spTree>
    <p:extLst>
      <p:ext uri="{BB962C8B-B14F-4D97-AF65-F5344CB8AC3E}">
        <p14:creationId xmlns:p14="http://schemas.microsoft.com/office/powerpoint/2010/main" val="2835636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dirty="0"/>
              <a:t>Tekort aan natuurlijke </a:t>
            </a:r>
            <a:r>
              <a:rPr lang="nl-NL" dirty="0" smtClean="0"/>
              <a:t>hulpbronnen</a:t>
            </a:r>
          </a:p>
          <a:p>
            <a:r>
              <a:rPr lang="nl-NL" dirty="0"/>
              <a:t>Beperkte scholing en </a:t>
            </a:r>
            <a:r>
              <a:rPr lang="nl-NL" dirty="0" smtClean="0"/>
              <a:t>kennis</a:t>
            </a:r>
          </a:p>
          <a:p>
            <a:r>
              <a:rPr lang="nl-NL" dirty="0"/>
              <a:t>Gebrekkige </a:t>
            </a:r>
            <a:r>
              <a:rPr lang="nl-NL" dirty="0" smtClean="0"/>
              <a:t>infrastructuur</a:t>
            </a:r>
          </a:p>
          <a:p>
            <a:r>
              <a:rPr lang="nl-NL" dirty="0"/>
              <a:t>Onvoldoende </a:t>
            </a:r>
            <a:r>
              <a:rPr lang="nl-NL" dirty="0" smtClean="0"/>
              <a:t>investeringen</a:t>
            </a:r>
          </a:p>
          <a:p>
            <a:r>
              <a:rPr lang="nl-NL" dirty="0" smtClean="0"/>
              <a:t>Snelle bevolkingsgroei</a:t>
            </a:r>
          </a:p>
          <a:p>
            <a:r>
              <a:rPr lang="nl-NL" dirty="0" smtClean="0"/>
              <a:t>Natuurrampen</a:t>
            </a:r>
          </a:p>
          <a:p>
            <a:r>
              <a:rPr lang="nl-NL" dirty="0"/>
              <a:t>Politieke instabiliteit en burgeroorlogen</a:t>
            </a:r>
          </a:p>
          <a:p>
            <a:endParaRPr lang="nl-NL" dirty="0"/>
          </a:p>
          <a:p>
            <a:endParaRPr lang="nl-NL" dirty="0"/>
          </a:p>
          <a:p>
            <a:endParaRPr lang="nl-NL" dirty="0"/>
          </a:p>
          <a:p>
            <a:endParaRPr lang="nl-NL" dirty="0"/>
          </a:p>
          <a:p>
            <a:endParaRPr lang="nl-NL" dirty="0"/>
          </a:p>
          <a:p>
            <a:endParaRPr lang="nl-NL" dirty="0"/>
          </a:p>
        </p:txBody>
      </p:sp>
      <p:sp>
        <p:nvSpPr>
          <p:cNvPr id="3" name="Titel 2"/>
          <p:cNvSpPr>
            <a:spLocks noGrp="1"/>
          </p:cNvSpPr>
          <p:nvPr>
            <p:ph type="title"/>
          </p:nvPr>
        </p:nvSpPr>
        <p:spPr/>
        <p:txBody>
          <a:bodyPr>
            <a:normAutofit fontScale="90000"/>
          </a:bodyPr>
          <a:lstStyle/>
          <a:p>
            <a:r>
              <a:rPr lang="nl-NL" dirty="0" smtClean="0"/>
              <a:t>13.3 Interne oorzaken van armoede</a:t>
            </a:r>
            <a:endParaRPr lang="nl-NL" dirty="0"/>
          </a:p>
        </p:txBody>
      </p:sp>
    </p:spTree>
    <p:extLst>
      <p:ext uri="{BB962C8B-B14F-4D97-AF65-F5344CB8AC3E}">
        <p14:creationId xmlns:p14="http://schemas.microsoft.com/office/powerpoint/2010/main" val="1561919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dirty="0" smtClean="0"/>
              <a:t>Stel je voor: </a:t>
            </a:r>
            <a:br>
              <a:rPr lang="nl-NL" dirty="0" smtClean="0"/>
            </a:br>
            <a:r>
              <a:rPr lang="nl-NL" dirty="0" smtClean="0"/>
              <a:t>Een land produceert te weinig voedsel</a:t>
            </a:r>
            <a:br>
              <a:rPr lang="nl-NL" dirty="0" smtClean="0"/>
            </a:br>
            <a:r>
              <a:rPr lang="nl-NL" dirty="0" smtClean="0"/>
              <a:t/>
            </a:r>
            <a:br>
              <a:rPr lang="nl-NL" dirty="0" smtClean="0"/>
            </a:br>
            <a:r>
              <a:rPr lang="nl-NL" dirty="0" smtClean="0"/>
              <a:t>                                                                  </a:t>
            </a:r>
            <a:r>
              <a:rPr lang="nl-NL" dirty="0" err="1" smtClean="0"/>
              <a:t>Voedsel</a:t>
            </a:r>
            <a:r>
              <a:rPr lang="nl-NL" dirty="0" smtClean="0"/>
              <a:t> importeren</a:t>
            </a:r>
            <a:br>
              <a:rPr lang="nl-NL" dirty="0" smtClean="0"/>
            </a:br>
            <a:r>
              <a:rPr lang="nl-NL" dirty="0" smtClean="0"/>
              <a:t>                                                         met eigen nat. Inkomen</a:t>
            </a:r>
            <a:br>
              <a:rPr lang="nl-NL" dirty="0" smtClean="0"/>
            </a:br>
            <a:r>
              <a:rPr lang="nl-NL" dirty="0" smtClean="0"/>
              <a:t/>
            </a:r>
            <a:br>
              <a:rPr lang="nl-NL" dirty="0" smtClean="0"/>
            </a:br>
            <a:r>
              <a:rPr lang="nl-NL" dirty="0" smtClean="0"/>
              <a:t>Productie voedsel blijft laag</a:t>
            </a:r>
            <a:br>
              <a:rPr lang="nl-NL" dirty="0" smtClean="0"/>
            </a:br>
            <a:r>
              <a:rPr lang="nl-NL" dirty="0" smtClean="0"/>
              <a:t/>
            </a:r>
            <a:br>
              <a:rPr lang="nl-NL" dirty="0" smtClean="0"/>
            </a:br>
            <a:r>
              <a:rPr lang="nl-NL" dirty="0" smtClean="0"/>
              <a:t>                                                   Minder geld voor machines</a:t>
            </a:r>
            <a:endParaRPr lang="nl-NL" dirty="0"/>
          </a:p>
        </p:txBody>
      </p:sp>
      <p:sp>
        <p:nvSpPr>
          <p:cNvPr id="3" name="Titel 2"/>
          <p:cNvSpPr>
            <a:spLocks noGrp="1"/>
          </p:cNvSpPr>
          <p:nvPr>
            <p:ph type="title"/>
          </p:nvPr>
        </p:nvSpPr>
        <p:spPr/>
        <p:txBody>
          <a:bodyPr/>
          <a:lstStyle/>
          <a:p>
            <a:r>
              <a:rPr lang="nl-NL" dirty="0" smtClean="0"/>
              <a:t>Vicieuze-cirkel theorie</a:t>
            </a:r>
            <a:endParaRPr lang="nl-NL" dirty="0"/>
          </a:p>
        </p:txBody>
      </p:sp>
      <p:cxnSp>
        <p:nvCxnSpPr>
          <p:cNvPr id="5" name="Rechte verbindingslijn met pijl 4"/>
          <p:cNvCxnSpPr/>
          <p:nvPr/>
        </p:nvCxnSpPr>
        <p:spPr>
          <a:xfrm>
            <a:off x="3131840" y="3501008"/>
            <a:ext cx="237626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Rechte verbindingslijn met pijl 8"/>
          <p:cNvCxnSpPr/>
          <p:nvPr/>
        </p:nvCxnSpPr>
        <p:spPr>
          <a:xfrm flipH="1">
            <a:off x="6228184" y="4581128"/>
            <a:ext cx="122413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Rechte verbindingslijn met pijl 9"/>
          <p:cNvCxnSpPr/>
          <p:nvPr/>
        </p:nvCxnSpPr>
        <p:spPr>
          <a:xfrm flipH="1" flipV="1">
            <a:off x="3101819" y="5471898"/>
            <a:ext cx="144016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flipH="1" flipV="1">
            <a:off x="2195736" y="3573016"/>
            <a:ext cx="792088" cy="1476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083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20000"/>
          </a:bodyPr>
          <a:lstStyle/>
          <a:p>
            <a:r>
              <a:rPr lang="nl-NL" dirty="0" smtClean="0"/>
              <a:t>Oftewel:</a:t>
            </a:r>
            <a:br>
              <a:rPr lang="nl-NL" dirty="0" smtClean="0"/>
            </a:br>
            <a:r>
              <a:rPr lang="nl-NL" dirty="0" smtClean="0"/>
              <a:t>Laag inkomen</a:t>
            </a:r>
            <a:br>
              <a:rPr lang="nl-NL" dirty="0" smtClean="0"/>
            </a:br>
            <a:r>
              <a:rPr lang="nl-NL" dirty="0" smtClean="0"/>
              <a:t/>
            </a:r>
            <a:br>
              <a:rPr lang="nl-NL" dirty="0" smtClean="0"/>
            </a:br>
            <a:r>
              <a:rPr lang="nl-NL" dirty="0" smtClean="0"/>
              <a:t>                                                                              Weinig bestedingen</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r>
              <a:rPr lang="nl-NL" dirty="0" smtClean="0"/>
              <a:t/>
            </a:r>
            <a:br>
              <a:rPr lang="nl-NL" dirty="0" smtClean="0"/>
            </a:br>
            <a:endParaRPr lang="nl-NL" dirty="0" smtClean="0"/>
          </a:p>
          <a:p>
            <a:r>
              <a:rPr lang="nl-NL" dirty="0" smtClean="0"/>
              <a:t>Geringe uitbreiding </a:t>
            </a:r>
            <a:br>
              <a:rPr lang="nl-NL" dirty="0" smtClean="0"/>
            </a:br>
            <a:r>
              <a:rPr lang="nl-NL" dirty="0" smtClean="0"/>
              <a:t>en productie</a:t>
            </a:r>
            <a:br>
              <a:rPr lang="nl-NL" dirty="0" smtClean="0"/>
            </a:br>
            <a:r>
              <a:rPr lang="nl-NL" dirty="0" smtClean="0"/>
              <a:t/>
            </a:r>
            <a:br>
              <a:rPr lang="nl-NL" dirty="0" smtClean="0"/>
            </a:br>
            <a:r>
              <a:rPr lang="nl-NL" dirty="0" smtClean="0"/>
              <a:t>                                                                    Minder investeringen</a:t>
            </a:r>
            <a:endParaRPr lang="nl-NL" dirty="0"/>
          </a:p>
        </p:txBody>
      </p:sp>
      <p:sp>
        <p:nvSpPr>
          <p:cNvPr id="3" name="Titel 2"/>
          <p:cNvSpPr>
            <a:spLocks noGrp="1"/>
          </p:cNvSpPr>
          <p:nvPr>
            <p:ph type="title"/>
          </p:nvPr>
        </p:nvSpPr>
        <p:spPr/>
        <p:txBody>
          <a:bodyPr/>
          <a:lstStyle/>
          <a:p>
            <a:r>
              <a:rPr lang="nl-NL" dirty="0" smtClean="0"/>
              <a:t>Vicieuze-cirkel theorie</a:t>
            </a:r>
            <a:endParaRPr lang="nl-NL" dirty="0"/>
          </a:p>
        </p:txBody>
      </p:sp>
      <p:cxnSp>
        <p:nvCxnSpPr>
          <p:cNvPr id="5" name="Rechte verbindingslijn met pijl 4"/>
          <p:cNvCxnSpPr/>
          <p:nvPr/>
        </p:nvCxnSpPr>
        <p:spPr>
          <a:xfrm>
            <a:off x="3347864" y="3212976"/>
            <a:ext cx="208823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Rechte verbindingslijn met pijl 8"/>
          <p:cNvCxnSpPr/>
          <p:nvPr/>
        </p:nvCxnSpPr>
        <p:spPr>
          <a:xfrm flipH="1">
            <a:off x="6948264" y="4149080"/>
            <a:ext cx="144016"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Rechte verbindingslijn met pijl 9"/>
          <p:cNvCxnSpPr/>
          <p:nvPr/>
        </p:nvCxnSpPr>
        <p:spPr>
          <a:xfrm flipH="1">
            <a:off x="3491880" y="5733256"/>
            <a:ext cx="15121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Rechte verbindingslijn met pijl 11"/>
          <p:cNvCxnSpPr/>
          <p:nvPr/>
        </p:nvCxnSpPr>
        <p:spPr>
          <a:xfrm flipV="1">
            <a:off x="2227717" y="3465004"/>
            <a:ext cx="0" cy="1116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511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smtClean="0"/>
              <a:t>Protectie door rijke landen</a:t>
            </a:r>
          </a:p>
          <a:p>
            <a:endParaRPr lang="nl-NL" dirty="0"/>
          </a:p>
          <a:p>
            <a:r>
              <a:rPr lang="nl-NL" dirty="0" smtClean="0"/>
              <a:t>Door bescherming eigen bedrijven stellen ze de grenzen niet open. (douanerechten of contingenten)</a:t>
            </a:r>
            <a:br>
              <a:rPr lang="nl-NL" dirty="0" smtClean="0"/>
            </a:br>
            <a:r>
              <a:rPr lang="nl-NL" dirty="0" smtClean="0"/>
              <a:t/>
            </a:r>
            <a:br>
              <a:rPr lang="nl-NL" dirty="0" smtClean="0"/>
            </a:br>
            <a:r>
              <a:rPr lang="nl-NL" dirty="0" smtClean="0"/>
              <a:t>Er wordt door organisaties als de VN(verenigde naties) alles aan gedaan om dat voorkomen</a:t>
            </a:r>
            <a:endParaRPr lang="nl-NL" dirty="0"/>
          </a:p>
        </p:txBody>
      </p:sp>
      <p:sp>
        <p:nvSpPr>
          <p:cNvPr id="3" name="Titel 2"/>
          <p:cNvSpPr>
            <a:spLocks noGrp="1"/>
          </p:cNvSpPr>
          <p:nvPr>
            <p:ph type="title"/>
          </p:nvPr>
        </p:nvSpPr>
        <p:spPr/>
        <p:txBody>
          <a:bodyPr>
            <a:normAutofit fontScale="90000"/>
          </a:bodyPr>
          <a:lstStyle/>
          <a:p>
            <a:r>
              <a:rPr lang="nl-NL" dirty="0" smtClean="0"/>
              <a:t>13.4 Externe oorzaken van armoede</a:t>
            </a:r>
            <a:endParaRPr lang="nl-NL" dirty="0"/>
          </a:p>
        </p:txBody>
      </p:sp>
    </p:spTree>
    <p:extLst>
      <p:ext uri="{BB962C8B-B14F-4D97-AF65-F5344CB8AC3E}">
        <p14:creationId xmlns:p14="http://schemas.microsoft.com/office/powerpoint/2010/main" val="3120334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r>
              <a:rPr lang="nl-NL" dirty="0" smtClean="0"/>
              <a:t>Ongunstige ontwikkeling ruilvoet</a:t>
            </a:r>
            <a:br>
              <a:rPr lang="nl-NL" dirty="0" smtClean="0"/>
            </a:br>
            <a:r>
              <a:rPr lang="nl-NL" dirty="0" smtClean="0"/>
              <a:t/>
            </a:r>
            <a:br>
              <a:rPr lang="nl-NL" dirty="0" smtClean="0"/>
            </a:br>
            <a:r>
              <a:rPr lang="nl-NL" dirty="0" smtClean="0"/>
              <a:t>In de rijke landen stijgen de prijzen sneller. Dus de prijzen die je importeert stijgen harder dan wat je exporteert. De verhouding heet ruilvoet en in bovenstaand voorbeeld </a:t>
            </a:r>
            <a:r>
              <a:rPr lang="nl-NL" dirty="0" err="1" smtClean="0"/>
              <a:t>ruilvoetveslechtering</a:t>
            </a:r>
            <a:r>
              <a:rPr lang="nl-NL" dirty="0" smtClean="0"/>
              <a:t/>
            </a:r>
            <a:br>
              <a:rPr lang="nl-NL" dirty="0" smtClean="0"/>
            </a:br>
            <a:r>
              <a:rPr lang="nl-NL" dirty="0" smtClean="0"/>
              <a:t/>
            </a:r>
            <a:br>
              <a:rPr lang="nl-NL" dirty="0" smtClean="0"/>
            </a:br>
            <a:r>
              <a:rPr lang="nl-NL" b="1" dirty="0" smtClean="0"/>
              <a:t>Ruilvoet= </a:t>
            </a:r>
            <a:r>
              <a:rPr lang="nl-NL" b="1" u="sng" dirty="0" smtClean="0"/>
              <a:t>prijspeil exportgoederen</a:t>
            </a:r>
            <a:r>
              <a:rPr lang="nl-NL" b="1" dirty="0" smtClean="0"/>
              <a:t/>
            </a:r>
            <a:br>
              <a:rPr lang="nl-NL" b="1" dirty="0" smtClean="0"/>
            </a:br>
            <a:r>
              <a:rPr lang="nl-NL" b="1" dirty="0" smtClean="0"/>
              <a:t>                    prijspeil importgoederen</a:t>
            </a:r>
            <a:br>
              <a:rPr lang="nl-NL" b="1" dirty="0" smtClean="0"/>
            </a:br>
            <a:r>
              <a:rPr lang="nl-NL" dirty="0" smtClean="0"/>
              <a:t/>
            </a:r>
            <a:br>
              <a:rPr lang="nl-NL" dirty="0" smtClean="0"/>
            </a:br>
            <a:r>
              <a:rPr lang="nl-NL" dirty="0" smtClean="0"/>
              <a:t>Stijgt de export qua prijzen meer heet het ruivoetverbetering</a:t>
            </a:r>
            <a:endParaRPr lang="nl-NL" dirty="0"/>
          </a:p>
        </p:txBody>
      </p:sp>
      <p:sp>
        <p:nvSpPr>
          <p:cNvPr id="3" name="Titel 2"/>
          <p:cNvSpPr>
            <a:spLocks noGrp="1"/>
          </p:cNvSpPr>
          <p:nvPr>
            <p:ph type="title"/>
          </p:nvPr>
        </p:nvSpPr>
        <p:spPr/>
        <p:txBody>
          <a:bodyPr>
            <a:normAutofit fontScale="90000"/>
          </a:bodyPr>
          <a:lstStyle/>
          <a:p>
            <a:r>
              <a:rPr lang="nl-NL" dirty="0" smtClean="0"/>
              <a:t>13.4 Externe oorzaken van armoede</a:t>
            </a:r>
            <a:endParaRPr lang="nl-NL" dirty="0"/>
          </a:p>
        </p:txBody>
      </p:sp>
    </p:spTree>
    <p:extLst>
      <p:ext uri="{BB962C8B-B14F-4D97-AF65-F5344CB8AC3E}">
        <p14:creationId xmlns:p14="http://schemas.microsoft.com/office/powerpoint/2010/main" val="2275163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smtClean="0"/>
              <a:t>Internationale schuldverplichtingen</a:t>
            </a:r>
          </a:p>
          <a:p>
            <a:endParaRPr lang="nl-NL" dirty="0"/>
          </a:p>
          <a:p>
            <a:r>
              <a:rPr lang="nl-NL" dirty="0" smtClean="0"/>
              <a:t>Er wordt meer geïmporteerd dan geëxporteerd. Hierdoor ontstaan tekorten. Dit geld lenen ze van diezelfde landen en op die manier hebben ze hoge schulden.</a:t>
            </a:r>
            <a:br>
              <a:rPr lang="nl-NL" dirty="0" smtClean="0"/>
            </a:br>
            <a:r>
              <a:rPr lang="nl-NL" dirty="0" smtClean="0"/>
              <a:t>Zie voorbeeld bladzijde 183</a:t>
            </a:r>
            <a:endParaRPr lang="nl-NL" dirty="0"/>
          </a:p>
        </p:txBody>
      </p:sp>
      <p:sp>
        <p:nvSpPr>
          <p:cNvPr id="3" name="Titel 2"/>
          <p:cNvSpPr>
            <a:spLocks noGrp="1"/>
          </p:cNvSpPr>
          <p:nvPr>
            <p:ph type="title"/>
          </p:nvPr>
        </p:nvSpPr>
        <p:spPr/>
        <p:txBody>
          <a:bodyPr>
            <a:normAutofit fontScale="90000"/>
          </a:bodyPr>
          <a:lstStyle/>
          <a:p>
            <a:r>
              <a:rPr lang="nl-NL" dirty="0" smtClean="0"/>
              <a:t>13.4 Externe oorzaken van armoede</a:t>
            </a:r>
            <a:endParaRPr lang="nl-NL" dirty="0"/>
          </a:p>
        </p:txBody>
      </p:sp>
    </p:spTree>
    <p:extLst>
      <p:ext uri="{BB962C8B-B14F-4D97-AF65-F5344CB8AC3E}">
        <p14:creationId xmlns:p14="http://schemas.microsoft.com/office/powerpoint/2010/main" val="2847077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Noodhulp: De rijkere helpen de armere bij rampen</a:t>
            </a:r>
            <a:br>
              <a:rPr lang="nl-NL" dirty="0" smtClean="0"/>
            </a:br>
            <a:endParaRPr lang="nl-NL" dirty="0"/>
          </a:p>
        </p:txBody>
      </p:sp>
      <p:sp>
        <p:nvSpPr>
          <p:cNvPr id="3" name="Titel 2"/>
          <p:cNvSpPr>
            <a:spLocks noGrp="1"/>
          </p:cNvSpPr>
          <p:nvPr>
            <p:ph type="title"/>
          </p:nvPr>
        </p:nvSpPr>
        <p:spPr/>
        <p:txBody>
          <a:bodyPr>
            <a:normAutofit/>
          </a:bodyPr>
          <a:lstStyle/>
          <a:p>
            <a:r>
              <a:rPr lang="nl-NL" dirty="0" smtClean="0"/>
              <a:t>13.5 Ontwikkelingssamenwerking</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9300" y="3068960"/>
            <a:ext cx="5105400" cy="3276600"/>
          </a:xfrm>
          <a:prstGeom prst="rect">
            <a:avLst/>
          </a:prstGeom>
        </p:spPr>
      </p:pic>
    </p:spTree>
    <p:extLst>
      <p:ext uri="{BB962C8B-B14F-4D97-AF65-F5344CB8AC3E}">
        <p14:creationId xmlns:p14="http://schemas.microsoft.com/office/powerpoint/2010/main" val="2353993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13.1 Internationale welvaartsverschillen</a:t>
            </a:r>
            <a:endParaRPr lang="nl-NL" dirty="0"/>
          </a:p>
        </p:txBody>
      </p:sp>
      <p:sp>
        <p:nvSpPr>
          <p:cNvPr id="3" name="Tijdelijke aanduiding voor inhoud 2"/>
          <p:cNvSpPr>
            <a:spLocks noGrp="1"/>
          </p:cNvSpPr>
          <p:nvPr>
            <p:ph sz="quarter" idx="13"/>
          </p:nvPr>
        </p:nvSpPr>
        <p:spPr/>
        <p:txBody>
          <a:bodyPr/>
          <a:lstStyle/>
          <a:p>
            <a:r>
              <a:rPr lang="nl-NL" dirty="0" smtClean="0"/>
              <a:t>Nationaal inkomen per hoofd van de bevolking</a:t>
            </a:r>
          </a:p>
          <a:p>
            <a:r>
              <a:rPr lang="nl-NL" dirty="0" smtClean="0"/>
              <a:t>Hoeveelheid schoon drinkwater per inwoner</a:t>
            </a:r>
          </a:p>
          <a:p>
            <a:r>
              <a:rPr lang="nl-NL" dirty="0"/>
              <a:t>Percentage </a:t>
            </a:r>
            <a:r>
              <a:rPr lang="nl-NL" dirty="0" smtClean="0"/>
              <a:t>analfabeten</a:t>
            </a:r>
          </a:p>
          <a:p>
            <a:pPr marL="0" indent="0">
              <a:buNone/>
            </a:pPr>
            <a:r>
              <a:rPr lang="nl-NL" dirty="0"/>
              <a:t>	</a:t>
            </a:r>
          </a:p>
        </p:txBody>
      </p:sp>
      <p:sp>
        <p:nvSpPr>
          <p:cNvPr id="4" name="Tijdelijke aanduiding voor inhoud 3"/>
          <p:cNvSpPr>
            <a:spLocks noGrp="1"/>
          </p:cNvSpPr>
          <p:nvPr>
            <p:ph sz="quarter" idx="14"/>
          </p:nvPr>
        </p:nvSpPr>
        <p:spPr/>
        <p:txBody>
          <a:bodyPr/>
          <a:lstStyle/>
          <a:p>
            <a:r>
              <a:rPr lang="nl-NL" dirty="0" smtClean="0"/>
              <a:t>Aantal artsen per 100.000 inwoners</a:t>
            </a:r>
          </a:p>
          <a:p>
            <a:r>
              <a:rPr lang="nl-NL" dirty="0" smtClean="0"/>
              <a:t>Kindersterfte en levensverwachting</a:t>
            </a:r>
            <a:endParaRPr lang="nl-NL" dirty="0"/>
          </a:p>
        </p:txBody>
      </p:sp>
    </p:spTree>
    <p:extLst>
      <p:ext uri="{BB962C8B-B14F-4D97-AF65-F5344CB8AC3E}">
        <p14:creationId xmlns:p14="http://schemas.microsoft.com/office/powerpoint/2010/main" val="1365298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err="1" smtClean="0"/>
              <a:t>Financiele</a:t>
            </a:r>
            <a:r>
              <a:rPr lang="nl-NL" dirty="0" smtClean="0"/>
              <a:t> en technische hulp.</a:t>
            </a:r>
            <a:br>
              <a:rPr lang="nl-NL" dirty="0" smtClean="0"/>
            </a:br>
            <a:r>
              <a:rPr lang="nl-NL" dirty="0" smtClean="0"/>
              <a:t/>
            </a:r>
            <a:br>
              <a:rPr lang="nl-NL" dirty="0" smtClean="0"/>
            </a:br>
            <a:r>
              <a:rPr lang="nl-NL" dirty="0" smtClean="0"/>
              <a:t>Gebonden hulp: Er zitten voorwaarden aan de hulp die geboden is(zie China)</a:t>
            </a:r>
          </a:p>
          <a:p>
            <a:endParaRPr lang="nl-NL" dirty="0"/>
          </a:p>
          <a:p>
            <a:r>
              <a:rPr lang="nl-NL" dirty="0" smtClean="0"/>
              <a:t>Ongebonden hulp: Landen mogen zelf kijken waar ze het aan uit geven</a:t>
            </a:r>
          </a:p>
        </p:txBody>
      </p:sp>
      <p:sp>
        <p:nvSpPr>
          <p:cNvPr id="3" name="Titel 2"/>
          <p:cNvSpPr>
            <a:spLocks noGrp="1"/>
          </p:cNvSpPr>
          <p:nvPr>
            <p:ph type="title"/>
          </p:nvPr>
        </p:nvSpPr>
        <p:spPr/>
        <p:txBody>
          <a:bodyPr>
            <a:normAutofit/>
          </a:bodyPr>
          <a:lstStyle/>
          <a:p>
            <a:r>
              <a:rPr lang="nl-NL" dirty="0" smtClean="0"/>
              <a:t>13.5 Ontwikkelingssamenwerking</a:t>
            </a:r>
            <a:endParaRPr lang="nl-NL" dirty="0"/>
          </a:p>
        </p:txBody>
      </p:sp>
    </p:spTree>
    <p:extLst>
      <p:ext uri="{BB962C8B-B14F-4D97-AF65-F5344CB8AC3E}">
        <p14:creationId xmlns:p14="http://schemas.microsoft.com/office/powerpoint/2010/main" val="24275423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Schuldsaneringen en zachte leningen</a:t>
            </a:r>
          </a:p>
          <a:p>
            <a:endParaRPr lang="nl-NL" dirty="0"/>
          </a:p>
          <a:p>
            <a:r>
              <a:rPr lang="nl-NL" dirty="0" smtClean="0"/>
              <a:t>Uitstel van betalingen en rente heet schuldsanering</a:t>
            </a:r>
          </a:p>
          <a:p>
            <a:r>
              <a:rPr lang="nl-NL" dirty="0" smtClean="0"/>
              <a:t>Zachte leningen hebben een lange looptijd</a:t>
            </a:r>
            <a:endParaRPr lang="nl-NL" dirty="0"/>
          </a:p>
          <a:p>
            <a:endParaRPr lang="nl-NL" dirty="0" smtClean="0"/>
          </a:p>
        </p:txBody>
      </p:sp>
      <p:sp>
        <p:nvSpPr>
          <p:cNvPr id="3" name="Titel 2"/>
          <p:cNvSpPr>
            <a:spLocks noGrp="1"/>
          </p:cNvSpPr>
          <p:nvPr>
            <p:ph type="title"/>
          </p:nvPr>
        </p:nvSpPr>
        <p:spPr/>
        <p:txBody>
          <a:bodyPr>
            <a:normAutofit/>
          </a:bodyPr>
          <a:lstStyle/>
          <a:p>
            <a:r>
              <a:rPr lang="nl-NL" dirty="0" smtClean="0"/>
              <a:t>13.5 Ontwikkelingssamenwerking</a:t>
            </a:r>
            <a:endParaRPr lang="nl-NL" dirty="0"/>
          </a:p>
        </p:txBody>
      </p:sp>
    </p:spTree>
    <p:extLst>
      <p:ext uri="{BB962C8B-B14F-4D97-AF65-F5344CB8AC3E}">
        <p14:creationId xmlns:p14="http://schemas.microsoft.com/office/powerpoint/2010/main" val="4292927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Bevorderen vrije wereldhandel</a:t>
            </a:r>
            <a:br>
              <a:rPr lang="nl-NL" dirty="0" smtClean="0"/>
            </a:br>
            <a:endParaRPr lang="nl-NL" dirty="0"/>
          </a:p>
          <a:p>
            <a:r>
              <a:rPr lang="nl-NL" dirty="0" smtClean="0"/>
              <a:t>Afschaffen douanerechten.</a:t>
            </a:r>
            <a:br>
              <a:rPr lang="nl-NL" dirty="0" smtClean="0"/>
            </a:br>
            <a:r>
              <a:rPr lang="nl-NL" dirty="0" smtClean="0"/>
              <a:t>WTO probeert dit wereldwijd te bereiken.</a:t>
            </a:r>
            <a:br>
              <a:rPr lang="nl-NL" dirty="0" smtClean="0"/>
            </a:br>
            <a:r>
              <a:rPr lang="nl-NL" dirty="0" smtClean="0"/>
              <a:t/>
            </a:r>
            <a:br>
              <a:rPr lang="nl-NL" dirty="0" smtClean="0"/>
            </a:br>
            <a:r>
              <a:rPr lang="nl-NL" dirty="0" smtClean="0"/>
              <a:t>World Trade </a:t>
            </a:r>
            <a:r>
              <a:rPr lang="nl-NL" dirty="0" err="1" smtClean="0"/>
              <a:t>Organazation</a:t>
            </a:r>
            <a:endParaRPr lang="nl-NL" dirty="0" smtClean="0"/>
          </a:p>
        </p:txBody>
      </p:sp>
      <p:sp>
        <p:nvSpPr>
          <p:cNvPr id="3" name="Titel 2"/>
          <p:cNvSpPr>
            <a:spLocks noGrp="1"/>
          </p:cNvSpPr>
          <p:nvPr>
            <p:ph type="title"/>
          </p:nvPr>
        </p:nvSpPr>
        <p:spPr/>
        <p:txBody>
          <a:bodyPr>
            <a:normAutofit/>
          </a:bodyPr>
          <a:lstStyle/>
          <a:p>
            <a:r>
              <a:rPr lang="nl-NL" dirty="0" smtClean="0"/>
              <a:t>13.5 Ontwikkelingssamenwerking</a:t>
            </a:r>
            <a:endParaRPr lang="nl-NL" dirty="0"/>
          </a:p>
        </p:txBody>
      </p:sp>
    </p:spTree>
    <p:extLst>
      <p:ext uri="{BB962C8B-B14F-4D97-AF65-F5344CB8AC3E}">
        <p14:creationId xmlns:p14="http://schemas.microsoft.com/office/powerpoint/2010/main" val="3488711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Handelsovereenkomsten</a:t>
            </a:r>
            <a:br>
              <a:rPr lang="nl-NL" dirty="0" smtClean="0"/>
            </a:br>
            <a:r>
              <a:rPr lang="nl-NL" dirty="0" smtClean="0"/>
              <a:t/>
            </a:r>
            <a:br>
              <a:rPr lang="nl-NL" dirty="0" smtClean="0"/>
            </a:br>
            <a:r>
              <a:rPr lang="nl-NL" dirty="0" smtClean="0"/>
              <a:t>Bijvoorbeeld EU met ACS landen</a:t>
            </a:r>
            <a:br>
              <a:rPr lang="nl-NL" dirty="0" smtClean="0"/>
            </a:br>
            <a:r>
              <a:rPr lang="nl-NL" dirty="0" smtClean="0"/>
              <a:t/>
            </a:r>
            <a:br>
              <a:rPr lang="nl-NL" dirty="0" smtClean="0"/>
            </a:br>
            <a:r>
              <a:rPr lang="nl-NL" dirty="0" smtClean="0"/>
              <a:t>A: </a:t>
            </a:r>
            <a:r>
              <a:rPr lang="nl-NL" b="1" dirty="0" smtClean="0"/>
              <a:t>A</a:t>
            </a:r>
            <a:r>
              <a:rPr lang="nl-NL" dirty="0" smtClean="0"/>
              <a:t>frika</a:t>
            </a:r>
            <a:br>
              <a:rPr lang="nl-NL" dirty="0" smtClean="0"/>
            </a:br>
            <a:r>
              <a:rPr lang="nl-NL" dirty="0" smtClean="0"/>
              <a:t>C: </a:t>
            </a:r>
            <a:r>
              <a:rPr lang="nl-NL" b="1" dirty="0" err="1" smtClean="0"/>
              <a:t>C</a:t>
            </a:r>
            <a:r>
              <a:rPr lang="nl-NL" dirty="0" err="1" smtClean="0"/>
              <a:t>araibisch</a:t>
            </a:r>
            <a:r>
              <a:rPr lang="nl-NL" dirty="0" smtClean="0"/>
              <a:t> gebied</a:t>
            </a:r>
            <a:br>
              <a:rPr lang="nl-NL" dirty="0" smtClean="0"/>
            </a:br>
            <a:r>
              <a:rPr lang="nl-NL" dirty="0" smtClean="0"/>
              <a:t>S: Gebied in de </a:t>
            </a:r>
            <a:r>
              <a:rPr lang="nl-NL" b="1" dirty="0" smtClean="0"/>
              <a:t>S</a:t>
            </a:r>
            <a:r>
              <a:rPr lang="nl-NL" dirty="0" smtClean="0"/>
              <a:t>tille Oceaan</a:t>
            </a:r>
          </a:p>
        </p:txBody>
      </p:sp>
      <p:sp>
        <p:nvSpPr>
          <p:cNvPr id="3" name="Titel 2"/>
          <p:cNvSpPr>
            <a:spLocks noGrp="1"/>
          </p:cNvSpPr>
          <p:nvPr>
            <p:ph type="title"/>
          </p:nvPr>
        </p:nvSpPr>
        <p:spPr/>
        <p:txBody>
          <a:bodyPr>
            <a:normAutofit/>
          </a:bodyPr>
          <a:lstStyle/>
          <a:p>
            <a:r>
              <a:rPr lang="nl-NL" dirty="0" smtClean="0"/>
              <a:t>13.5 Ontwikkelingssamenwerking</a:t>
            </a:r>
            <a:endParaRPr lang="nl-NL" dirty="0"/>
          </a:p>
        </p:txBody>
      </p:sp>
    </p:spTree>
    <p:extLst>
      <p:ext uri="{BB962C8B-B14F-4D97-AF65-F5344CB8AC3E}">
        <p14:creationId xmlns:p14="http://schemas.microsoft.com/office/powerpoint/2010/main" val="25913910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Voorlichting door deskundigen</a:t>
            </a:r>
            <a:br>
              <a:rPr lang="nl-NL" dirty="0" smtClean="0"/>
            </a:br>
            <a:r>
              <a:rPr lang="nl-NL" dirty="0" smtClean="0"/>
              <a:t/>
            </a:r>
            <a:br>
              <a:rPr lang="nl-NL" dirty="0" smtClean="0"/>
            </a:br>
            <a:r>
              <a:rPr lang="nl-NL" dirty="0" smtClean="0"/>
              <a:t>Nederlandse landbouwdeskundigen leren boeren in Zuid-Amerika hoe ze hun productiemethoden kunnen verbeteren.</a:t>
            </a:r>
            <a:br>
              <a:rPr lang="nl-NL" dirty="0" smtClean="0"/>
            </a:br>
            <a:r>
              <a:rPr lang="nl-NL" dirty="0" smtClean="0"/>
              <a:t/>
            </a:r>
            <a:br>
              <a:rPr lang="nl-NL" dirty="0" smtClean="0"/>
            </a:br>
            <a:r>
              <a:rPr lang="nl-NL" dirty="0" smtClean="0"/>
              <a:t>Waarom zouden we artsen bijvoorbeeld naar Afrika sturen?</a:t>
            </a:r>
          </a:p>
        </p:txBody>
      </p:sp>
      <p:sp>
        <p:nvSpPr>
          <p:cNvPr id="3" name="Titel 2"/>
          <p:cNvSpPr>
            <a:spLocks noGrp="1"/>
          </p:cNvSpPr>
          <p:nvPr>
            <p:ph type="title"/>
          </p:nvPr>
        </p:nvSpPr>
        <p:spPr/>
        <p:txBody>
          <a:bodyPr>
            <a:normAutofit/>
          </a:bodyPr>
          <a:lstStyle/>
          <a:p>
            <a:r>
              <a:rPr lang="nl-NL" dirty="0" smtClean="0"/>
              <a:t>13.5 Ontwikkelingssamenwerking</a:t>
            </a:r>
            <a:endParaRPr lang="nl-NL" dirty="0"/>
          </a:p>
        </p:txBody>
      </p:sp>
    </p:spTree>
    <p:extLst>
      <p:ext uri="{BB962C8B-B14F-4D97-AF65-F5344CB8AC3E}">
        <p14:creationId xmlns:p14="http://schemas.microsoft.com/office/powerpoint/2010/main" val="1103820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Bevorderen buitenlandse investeringen</a:t>
            </a:r>
            <a:br>
              <a:rPr lang="nl-NL" dirty="0" smtClean="0"/>
            </a:br>
            <a:r>
              <a:rPr lang="nl-NL" dirty="0" smtClean="0"/>
              <a:t/>
            </a:r>
            <a:br>
              <a:rPr lang="nl-NL" dirty="0" smtClean="0"/>
            </a:br>
            <a:r>
              <a:rPr lang="nl-NL" dirty="0" smtClean="0"/>
              <a:t>Overheid kan subsidie geven aan bedrijven om te investeren in het buitenland.</a:t>
            </a:r>
          </a:p>
        </p:txBody>
      </p:sp>
      <p:sp>
        <p:nvSpPr>
          <p:cNvPr id="3" name="Titel 2"/>
          <p:cNvSpPr>
            <a:spLocks noGrp="1"/>
          </p:cNvSpPr>
          <p:nvPr>
            <p:ph type="title"/>
          </p:nvPr>
        </p:nvSpPr>
        <p:spPr/>
        <p:txBody>
          <a:bodyPr>
            <a:normAutofit/>
          </a:bodyPr>
          <a:lstStyle/>
          <a:p>
            <a:r>
              <a:rPr lang="nl-NL" dirty="0" smtClean="0"/>
              <a:t>13.5 Ontwikkelingssamenwerking</a:t>
            </a:r>
            <a:endParaRPr lang="nl-NL" dirty="0"/>
          </a:p>
        </p:txBody>
      </p:sp>
    </p:spTree>
    <p:extLst>
      <p:ext uri="{BB962C8B-B14F-4D97-AF65-F5344CB8AC3E}">
        <p14:creationId xmlns:p14="http://schemas.microsoft.com/office/powerpoint/2010/main" val="19871750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r>
              <a:rPr lang="nl-NL" dirty="0" smtClean="0"/>
              <a:t>In 2015: Zie tekstboek </a:t>
            </a:r>
            <a:r>
              <a:rPr lang="nl-NL" dirty="0" err="1" smtClean="0"/>
              <a:t>blz</a:t>
            </a:r>
            <a:r>
              <a:rPr lang="nl-NL" dirty="0" smtClean="0"/>
              <a:t> 184</a:t>
            </a:r>
          </a:p>
          <a:p>
            <a:pPr marL="0" indent="0" fontAlgn="base">
              <a:buNone/>
            </a:pPr>
            <a:r>
              <a:rPr lang="nl-NL" dirty="0" smtClean="0"/>
              <a:t>1. op </a:t>
            </a:r>
            <a:r>
              <a:rPr lang="nl-NL" dirty="0"/>
              <a:t>basis van voorlopige cijfers van 2010 nu al te zijn gehaald</a:t>
            </a:r>
            <a:r>
              <a:rPr lang="nl-NL" dirty="0" smtClean="0"/>
              <a:t>. De halvering van mensen met honger is echter nog niet in zicht</a:t>
            </a:r>
            <a:endParaRPr lang="nl-NL" dirty="0"/>
          </a:p>
          <a:p>
            <a:pPr marL="0" indent="0" fontAlgn="base">
              <a:buNone/>
            </a:pPr>
            <a:r>
              <a:rPr lang="nl-NL" dirty="0" smtClean="0"/>
              <a:t>2. aanzienlijke vooruitgang</a:t>
            </a:r>
            <a:br>
              <a:rPr lang="nl-NL" dirty="0" smtClean="0"/>
            </a:br>
            <a:r>
              <a:rPr lang="nl-NL" dirty="0" smtClean="0"/>
              <a:t>3. aanzienlijke vooruitgang</a:t>
            </a:r>
            <a:br>
              <a:rPr lang="nl-NL" dirty="0" smtClean="0"/>
            </a:br>
            <a:r>
              <a:rPr lang="nl-NL" dirty="0" smtClean="0"/>
              <a:t>4. Is nog achterstand op</a:t>
            </a:r>
            <a:br>
              <a:rPr lang="nl-NL" dirty="0" smtClean="0"/>
            </a:br>
            <a:r>
              <a:rPr lang="nl-NL" dirty="0" smtClean="0"/>
              <a:t>5. Gaat beter dan verwacht. Is al een tijdje gehalveerd.</a:t>
            </a:r>
            <a:br>
              <a:rPr lang="nl-NL" dirty="0" smtClean="0"/>
            </a:br>
            <a:r>
              <a:rPr lang="nl-NL" dirty="0" smtClean="0"/>
              <a:t>6. aanzienlijke vooruitgang</a:t>
            </a:r>
            <a:br>
              <a:rPr lang="nl-NL" dirty="0" smtClean="0"/>
            </a:br>
            <a:r>
              <a:rPr lang="nl-NL" dirty="0" smtClean="0"/>
              <a:t>7. behaald in 2010. Alleen sanitaire voorzieningen is nog slecht</a:t>
            </a:r>
            <a:br>
              <a:rPr lang="nl-NL" dirty="0" smtClean="0"/>
            </a:br>
            <a:endParaRPr lang="nl-NL" dirty="0" smtClean="0"/>
          </a:p>
        </p:txBody>
      </p:sp>
      <p:sp>
        <p:nvSpPr>
          <p:cNvPr id="3" name="Titel 2"/>
          <p:cNvSpPr>
            <a:spLocks noGrp="1"/>
          </p:cNvSpPr>
          <p:nvPr>
            <p:ph type="title"/>
          </p:nvPr>
        </p:nvSpPr>
        <p:spPr/>
        <p:txBody>
          <a:bodyPr>
            <a:normAutofit fontScale="90000"/>
          </a:bodyPr>
          <a:lstStyle/>
          <a:p>
            <a:r>
              <a:rPr lang="nl-NL" dirty="0" smtClean="0"/>
              <a:t>VN Millennium Development Goals</a:t>
            </a:r>
            <a:endParaRPr lang="nl-NL" dirty="0"/>
          </a:p>
        </p:txBody>
      </p:sp>
    </p:spTree>
    <p:extLst>
      <p:ext uri="{BB962C8B-B14F-4D97-AF65-F5344CB8AC3E}">
        <p14:creationId xmlns:p14="http://schemas.microsoft.com/office/powerpoint/2010/main" val="111967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13.2 Kenmerken en gevolgen van onderontwikkeling</a:t>
            </a:r>
            <a:endParaRPr lang="nl-NL" dirty="0"/>
          </a:p>
        </p:txBody>
      </p:sp>
      <p:sp>
        <p:nvSpPr>
          <p:cNvPr id="3" name="Tijdelijke aanduiding voor inhoud 2"/>
          <p:cNvSpPr>
            <a:spLocks noGrp="1"/>
          </p:cNvSpPr>
          <p:nvPr>
            <p:ph sz="quarter" idx="13"/>
          </p:nvPr>
        </p:nvSpPr>
        <p:spPr/>
        <p:txBody>
          <a:bodyPr>
            <a:normAutofit lnSpcReduction="10000"/>
          </a:bodyPr>
          <a:lstStyle/>
          <a:p>
            <a:r>
              <a:rPr lang="nl-NL" dirty="0" smtClean="0"/>
              <a:t>Laag inkomen per hoofd</a:t>
            </a:r>
          </a:p>
          <a:p>
            <a:r>
              <a:rPr lang="nl-NL" dirty="0" smtClean="0"/>
              <a:t>Grote werkloosheid</a:t>
            </a:r>
          </a:p>
          <a:p>
            <a:r>
              <a:rPr lang="nl-NL" dirty="0" smtClean="0"/>
              <a:t>Ondervoeding</a:t>
            </a:r>
          </a:p>
          <a:p>
            <a:r>
              <a:rPr lang="nl-NL" dirty="0" smtClean="0"/>
              <a:t>Snelle bevolkingsgroei</a:t>
            </a:r>
          </a:p>
          <a:p>
            <a:r>
              <a:rPr lang="nl-NL" dirty="0" smtClean="0"/>
              <a:t>Analfabetisme</a:t>
            </a:r>
          </a:p>
          <a:p>
            <a:r>
              <a:rPr lang="nl-NL" dirty="0" smtClean="0"/>
              <a:t>Ongelijke inkomensverdeling</a:t>
            </a:r>
          </a:p>
          <a:p>
            <a:pPr marL="0" indent="0">
              <a:buNone/>
            </a:pPr>
            <a:r>
              <a:rPr lang="nl-NL" dirty="0"/>
              <a:t>	</a:t>
            </a:r>
          </a:p>
        </p:txBody>
      </p:sp>
      <p:sp>
        <p:nvSpPr>
          <p:cNvPr id="4" name="Tijdelijke aanduiding voor inhoud 3"/>
          <p:cNvSpPr>
            <a:spLocks noGrp="1"/>
          </p:cNvSpPr>
          <p:nvPr>
            <p:ph sz="quarter" idx="14"/>
          </p:nvPr>
        </p:nvSpPr>
        <p:spPr/>
        <p:txBody>
          <a:bodyPr>
            <a:normAutofit lnSpcReduction="10000"/>
          </a:bodyPr>
          <a:lstStyle/>
          <a:p>
            <a:r>
              <a:rPr lang="nl-NL" dirty="0" smtClean="0"/>
              <a:t>Slechte positie op de wereldmarkt en schuldenlast</a:t>
            </a:r>
          </a:p>
          <a:p>
            <a:r>
              <a:rPr lang="nl-NL" dirty="0" smtClean="0"/>
              <a:t>Urbanisatie</a:t>
            </a:r>
          </a:p>
          <a:p>
            <a:r>
              <a:rPr lang="nl-NL" dirty="0" smtClean="0"/>
              <a:t>Gebrekkige technische ontwikkeling en infrastructuur</a:t>
            </a:r>
          </a:p>
          <a:p>
            <a:r>
              <a:rPr lang="nl-NL" dirty="0" smtClean="0"/>
              <a:t>Eenzijdige economische structuur(monocultuur)</a:t>
            </a:r>
            <a:endParaRPr lang="nl-NL" dirty="0"/>
          </a:p>
        </p:txBody>
      </p:sp>
    </p:spTree>
    <p:extLst>
      <p:ext uri="{BB962C8B-B14F-4D97-AF65-F5344CB8AC3E}">
        <p14:creationId xmlns:p14="http://schemas.microsoft.com/office/powerpoint/2010/main" val="418573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Oorzaken van armoede</a:t>
            </a:r>
            <a:endParaRPr lang="nl-NL" dirty="0"/>
          </a:p>
        </p:txBody>
      </p:sp>
      <p:sp>
        <p:nvSpPr>
          <p:cNvPr id="3" name="Tijdelijke aanduiding voor tekst 2"/>
          <p:cNvSpPr>
            <a:spLocks noGrp="1"/>
          </p:cNvSpPr>
          <p:nvPr>
            <p:ph type="body" idx="1"/>
          </p:nvPr>
        </p:nvSpPr>
        <p:spPr/>
        <p:txBody>
          <a:bodyPr>
            <a:normAutofit/>
          </a:bodyPr>
          <a:lstStyle/>
          <a:p>
            <a:r>
              <a:rPr lang="nl-NL" dirty="0" smtClean="0"/>
              <a:t>Interne oorzaken</a:t>
            </a:r>
            <a:endParaRPr lang="nl-NL" dirty="0"/>
          </a:p>
        </p:txBody>
      </p:sp>
      <p:sp>
        <p:nvSpPr>
          <p:cNvPr id="4" name="Tijdelijke aanduiding voor inhoud 3"/>
          <p:cNvSpPr>
            <a:spLocks noGrp="1"/>
          </p:cNvSpPr>
          <p:nvPr>
            <p:ph sz="half" idx="2"/>
          </p:nvPr>
        </p:nvSpPr>
        <p:spPr/>
        <p:txBody>
          <a:bodyPr/>
          <a:lstStyle/>
          <a:p>
            <a:r>
              <a:rPr lang="nl-NL" dirty="0" smtClean="0"/>
              <a:t>Oorzaken liggen bij het land zelf.</a:t>
            </a:r>
            <a:br>
              <a:rPr lang="nl-NL" dirty="0" smtClean="0"/>
            </a:br>
            <a:r>
              <a:rPr lang="nl-NL" dirty="0" smtClean="0"/>
              <a:t/>
            </a:r>
            <a:br>
              <a:rPr lang="nl-NL" dirty="0" smtClean="0"/>
            </a:br>
            <a:endParaRPr lang="nl-NL" dirty="0"/>
          </a:p>
        </p:txBody>
      </p:sp>
      <p:sp>
        <p:nvSpPr>
          <p:cNvPr id="5" name="Tijdelijke aanduiding voor tekst 4"/>
          <p:cNvSpPr>
            <a:spLocks noGrp="1"/>
          </p:cNvSpPr>
          <p:nvPr>
            <p:ph type="body" sz="quarter" idx="3"/>
          </p:nvPr>
        </p:nvSpPr>
        <p:spPr/>
        <p:txBody>
          <a:bodyPr/>
          <a:lstStyle/>
          <a:p>
            <a:r>
              <a:rPr lang="nl-NL" dirty="0" smtClean="0"/>
              <a:t>Externe oorzaken</a:t>
            </a:r>
            <a:endParaRPr lang="nl-NL" dirty="0"/>
          </a:p>
        </p:txBody>
      </p:sp>
      <p:sp>
        <p:nvSpPr>
          <p:cNvPr id="6" name="Tijdelijke aanduiding voor inhoud 5"/>
          <p:cNvSpPr>
            <a:spLocks noGrp="1"/>
          </p:cNvSpPr>
          <p:nvPr>
            <p:ph sz="quarter" idx="4"/>
          </p:nvPr>
        </p:nvSpPr>
        <p:spPr/>
        <p:txBody>
          <a:bodyPr/>
          <a:lstStyle/>
          <a:p>
            <a:r>
              <a:rPr lang="nl-NL" dirty="0" smtClean="0"/>
              <a:t>De oorzaken worden dan beïnvloed door buitenlandse invloeden.</a:t>
            </a:r>
            <a:br>
              <a:rPr lang="nl-NL" dirty="0" smtClean="0"/>
            </a:br>
            <a:r>
              <a:rPr lang="nl-NL" dirty="0" smtClean="0"/>
              <a:t/>
            </a:r>
            <a:br>
              <a:rPr lang="nl-NL" dirty="0" smtClean="0"/>
            </a:br>
            <a:endParaRPr lang="nl-NL" dirty="0"/>
          </a:p>
        </p:txBody>
      </p:sp>
    </p:spTree>
    <p:extLst>
      <p:ext uri="{BB962C8B-B14F-4D97-AF65-F5344CB8AC3E}">
        <p14:creationId xmlns:p14="http://schemas.microsoft.com/office/powerpoint/2010/main" val="400087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Oorzaken van armoede</a:t>
            </a:r>
            <a:endParaRPr lang="nl-NL" dirty="0"/>
          </a:p>
        </p:txBody>
      </p:sp>
      <p:sp>
        <p:nvSpPr>
          <p:cNvPr id="3" name="Tijdelijke aanduiding voor tekst 2"/>
          <p:cNvSpPr>
            <a:spLocks noGrp="1"/>
          </p:cNvSpPr>
          <p:nvPr>
            <p:ph type="body" idx="1"/>
          </p:nvPr>
        </p:nvSpPr>
        <p:spPr/>
        <p:txBody>
          <a:bodyPr>
            <a:normAutofit/>
          </a:bodyPr>
          <a:lstStyle/>
          <a:p>
            <a:r>
              <a:rPr lang="nl-NL" dirty="0" smtClean="0"/>
              <a:t>Interne oorzaken</a:t>
            </a:r>
            <a:endParaRPr lang="nl-NL" dirty="0"/>
          </a:p>
        </p:txBody>
      </p:sp>
      <p:sp>
        <p:nvSpPr>
          <p:cNvPr id="4" name="Tijdelijke aanduiding voor inhoud 3"/>
          <p:cNvSpPr>
            <a:spLocks noGrp="1"/>
          </p:cNvSpPr>
          <p:nvPr>
            <p:ph sz="half" idx="2"/>
          </p:nvPr>
        </p:nvSpPr>
        <p:spPr/>
        <p:txBody>
          <a:bodyPr/>
          <a:lstStyle/>
          <a:p>
            <a:r>
              <a:rPr lang="nl-NL" dirty="0" smtClean="0"/>
              <a:t>Oorzaken liggen bij het land zelf.</a:t>
            </a:r>
            <a:br>
              <a:rPr lang="nl-NL" dirty="0" smtClean="0"/>
            </a:br>
            <a:r>
              <a:rPr lang="nl-NL" dirty="0" smtClean="0"/>
              <a:t/>
            </a:r>
            <a:br>
              <a:rPr lang="nl-NL" dirty="0" smtClean="0"/>
            </a:br>
            <a:r>
              <a:rPr lang="nl-NL" dirty="0" smtClean="0"/>
              <a:t>Bijvoorbeeld: Er is een tekort aan natuurlijke hulpbronnen</a:t>
            </a:r>
            <a:endParaRPr lang="nl-NL" dirty="0"/>
          </a:p>
        </p:txBody>
      </p:sp>
      <p:sp>
        <p:nvSpPr>
          <p:cNvPr id="5" name="Tijdelijke aanduiding voor tekst 4"/>
          <p:cNvSpPr>
            <a:spLocks noGrp="1"/>
          </p:cNvSpPr>
          <p:nvPr>
            <p:ph type="body" sz="quarter" idx="3"/>
          </p:nvPr>
        </p:nvSpPr>
        <p:spPr/>
        <p:txBody>
          <a:bodyPr/>
          <a:lstStyle/>
          <a:p>
            <a:r>
              <a:rPr lang="nl-NL" dirty="0" smtClean="0"/>
              <a:t>Externe oorzaken</a:t>
            </a:r>
            <a:endParaRPr lang="nl-NL" dirty="0"/>
          </a:p>
        </p:txBody>
      </p:sp>
      <p:sp>
        <p:nvSpPr>
          <p:cNvPr id="6" name="Tijdelijke aanduiding voor inhoud 5"/>
          <p:cNvSpPr>
            <a:spLocks noGrp="1"/>
          </p:cNvSpPr>
          <p:nvPr>
            <p:ph sz="quarter" idx="4"/>
          </p:nvPr>
        </p:nvSpPr>
        <p:spPr/>
        <p:txBody>
          <a:bodyPr/>
          <a:lstStyle/>
          <a:p>
            <a:r>
              <a:rPr lang="nl-NL" dirty="0" smtClean="0"/>
              <a:t>De oorzaken worden dan beïnvloed door buitenlandse invloeden.</a:t>
            </a:r>
            <a:br>
              <a:rPr lang="nl-NL" dirty="0" smtClean="0"/>
            </a:br>
            <a:r>
              <a:rPr lang="nl-NL" dirty="0" smtClean="0"/>
              <a:t/>
            </a:r>
            <a:br>
              <a:rPr lang="nl-NL" dirty="0" smtClean="0"/>
            </a:br>
            <a:r>
              <a:rPr lang="nl-NL" dirty="0" smtClean="0"/>
              <a:t>Bijvoorbeeld: Protectie in de rijke landen</a:t>
            </a:r>
            <a:endParaRPr lang="nl-NL" dirty="0"/>
          </a:p>
        </p:txBody>
      </p:sp>
    </p:spTree>
    <p:extLst>
      <p:ext uri="{BB962C8B-B14F-4D97-AF65-F5344CB8AC3E}">
        <p14:creationId xmlns:p14="http://schemas.microsoft.com/office/powerpoint/2010/main" val="2190800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smtClean="0"/>
              <a:t>Tekort aan natuurlijke hulpbronnen </a:t>
            </a:r>
            <a:r>
              <a:rPr lang="nl-NL" dirty="0" smtClean="0"/>
              <a:t/>
            </a:r>
            <a:br>
              <a:rPr lang="nl-NL" dirty="0" smtClean="0"/>
            </a:br>
            <a:r>
              <a:rPr lang="nl-NL" dirty="0" smtClean="0"/>
              <a:t/>
            </a:r>
            <a:br>
              <a:rPr lang="nl-NL" dirty="0" smtClean="0"/>
            </a:br>
            <a:r>
              <a:rPr lang="nl-NL" dirty="0" smtClean="0"/>
              <a:t>Bijvoorbeeld door droogte. Niet elk ontwikkelingsland heeft een tekort aan hulpbronnen. Kongo heeft ook goud, diamant, lood, tin, koper en aardolie</a:t>
            </a:r>
            <a:endParaRPr lang="nl-NL" dirty="0"/>
          </a:p>
        </p:txBody>
      </p:sp>
      <p:sp>
        <p:nvSpPr>
          <p:cNvPr id="3" name="Titel 2"/>
          <p:cNvSpPr>
            <a:spLocks noGrp="1"/>
          </p:cNvSpPr>
          <p:nvPr>
            <p:ph type="title"/>
          </p:nvPr>
        </p:nvSpPr>
        <p:spPr/>
        <p:txBody>
          <a:bodyPr>
            <a:normAutofit fontScale="90000"/>
          </a:bodyPr>
          <a:lstStyle/>
          <a:p>
            <a:r>
              <a:rPr lang="nl-NL" dirty="0" smtClean="0"/>
              <a:t>13.3 Interne oorzaken van armoede</a:t>
            </a:r>
            <a:endParaRPr lang="nl-NL" dirty="0"/>
          </a:p>
        </p:txBody>
      </p:sp>
    </p:spTree>
    <p:extLst>
      <p:ext uri="{BB962C8B-B14F-4D97-AF65-F5344CB8AC3E}">
        <p14:creationId xmlns:p14="http://schemas.microsoft.com/office/powerpoint/2010/main" val="3332868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b="1" dirty="0" smtClean="0"/>
              <a:t>Beperkte scholing en kennis</a:t>
            </a:r>
          </a:p>
          <a:p>
            <a:endParaRPr lang="nl-NL" dirty="0"/>
          </a:p>
          <a:p>
            <a:r>
              <a:rPr lang="nl-NL" dirty="0" smtClean="0"/>
              <a:t>Door het ontbreken van verschillende zaken in er onvoldoende vakbekwaam personeel. Als iemand bijvoorbeeld een machine(kapitaal) moet besturen, dan moet je dat leren. Gebeurt dat niet heb je een lage arbeidsproductiviteit</a:t>
            </a:r>
            <a:endParaRPr lang="nl-NL" dirty="0"/>
          </a:p>
        </p:txBody>
      </p:sp>
      <p:sp>
        <p:nvSpPr>
          <p:cNvPr id="3" name="Titel 2"/>
          <p:cNvSpPr>
            <a:spLocks noGrp="1"/>
          </p:cNvSpPr>
          <p:nvPr>
            <p:ph type="title"/>
          </p:nvPr>
        </p:nvSpPr>
        <p:spPr/>
        <p:txBody>
          <a:bodyPr>
            <a:normAutofit fontScale="90000"/>
          </a:bodyPr>
          <a:lstStyle/>
          <a:p>
            <a:r>
              <a:rPr lang="nl-NL" dirty="0" smtClean="0"/>
              <a:t>13.3 Interne oorzaken van armoede</a:t>
            </a:r>
            <a:endParaRPr lang="nl-NL" dirty="0"/>
          </a:p>
        </p:txBody>
      </p:sp>
    </p:spTree>
    <p:extLst>
      <p:ext uri="{BB962C8B-B14F-4D97-AF65-F5344CB8AC3E}">
        <p14:creationId xmlns:p14="http://schemas.microsoft.com/office/powerpoint/2010/main" val="80379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b="1" dirty="0" smtClean="0"/>
              <a:t>Gebrekkige infrastructuur</a:t>
            </a:r>
          </a:p>
          <a:p>
            <a:endParaRPr lang="nl-NL" dirty="0"/>
          </a:p>
          <a:p>
            <a:r>
              <a:rPr lang="nl-NL" dirty="0" smtClean="0"/>
              <a:t>Havens, spoorwegen, goede wegen heb je nodig voor goed transport van voedsel.</a:t>
            </a:r>
            <a:br>
              <a:rPr lang="nl-NL" dirty="0" smtClean="0"/>
            </a:br>
            <a:r>
              <a:rPr lang="nl-NL" dirty="0" smtClean="0"/>
              <a:t/>
            </a:r>
            <a:br>
              <a:rPr lang="nl-NL" dirty="0" smtClean="0"/>
            </a:br>
            <a:r>
              <a:rPr lang="nl-NL" dirty="0" smtClean="0"/>
              <a:t>Is er geen geld, dan kunnen ze dit ook niet aanleggen.</a:t>
            </a:r>
            <a:br>
              <a:rPr lang="nl-NL" dirty="0" smtClean="0"/>
            </a:br>
            <a:r>
              <a:rPr lang="nl-NL" dirty="0" smtClean="0"/>
              <a:t/>
            </a:r>
            <a:br>
              <a:rPr lang="nl-NL" dirty="0" smtClean="0"/>
            </a:br>
            <a:r>
              <a:rPr lang="nl-NL" dirty="0" smtClean="0"/>
              <a:t>Een land als China helpt deze aanleggen </a:t>
            </a:r>
            <a:r>
              <a:rPr lang="nl-NL" dirty="0" err="1" smtClean="0"/>
              <a:t>ipv</a:t>
            </a:r>
            <a:r>
              <a:rPr lang="nl-NL" dirty="0" smtClean="0"/>
              <a:t> blind geld te pompen in landen. Eigen belang!!! </a:t>
            </a:r>
            <a:endParaRPr lang="nl-NL" dirty="0"/>
          </a:p>
        </p:txBody>
      </p:sp>
      <p:sp>
        <p:nvSpPr>
          <p:cNvPr id="3" name="Titel 2"/>
          <p:cNvSpPr>
            <a:spLocks noGrp="1"/>
          </p:cNvSpPr>
          <p:nvPr>
            <p:ph type="title"/>
          </p:nvPr>
        </p:nvSpPr>
        <p:spPr/>
        <p:txBody>
          <a:bodyPr>
            <a:normAutofit fontScale="90000"/>
          </a:bodyPr>
          <a:lstStyle/>
          <a:p>
            <a:r>
              <a:rPr lang="nl-NL" dirty="0" smtClean="0"/>
              <a:t>13.3 Interne oorzaken van armoede</a:t>
            </a:r>
            <a:endParaRPr lang="nl-NL" dirty="0"/>
          </a:p>
        </p:txBody>
      </p:sp>
    </p:spTree>
    <p:extLst>
      <p:ext uri="{BB962C8B-B14F-4D97-AF65-F5344CB8AC3E}">
        <p14:creationId xmlns:p14="http://schemas.microsoft.com/office/powerpoint/2010/main" val="2416221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b="1" dirty="0" smtClean="0"/>
              <a:t>Onvoldoende investeringen</a:t>
            </a:r>
          </a:p>
          <a:p>
            <a:endParaRPr lang="nl-NL" dirty="0"/>
          </a:p>
          <a:p>
            <a:r>
              <a:rPr lang="nl-NL" dirty="0" smtClean="0"/>
              <a:t>Wil je groeien als land, dan moet je investeren. </a:t>
            </a:r>
            <a:endParaRPr lang="nl-NL" dirty="0"/>
          </a:p>
        </p:txBody>
      </p:sp>
      <p:sp>
        <p:nvSpPr>
          <p:cNvPr id="3" name="Titel 2"/>
          <p:cNvSpPr>
            <a:spLocks noGrp="1"/>
          </p:cNvSpPr>
          <p:nvPr>
            <p:ph type="title"/>
          </p:nvPr>
        </p:nvSpPr>
        <p:spPr/>
        <p:txBody>
          <a:bodyPr>
            <a:normAutofit fontScale="90000"/>
          </a:bodyPr>
          <a:lstStyle/>
          <a:p>
            <a:r>
              <a:rPr lang="nl-NL" dirty="0" smtClean="0"/>
              <a:t>13.3 Interne oorzaken van armoede</a:t>
            </a:r>
            <a:endParaRPr lang="nl-NL" dirty="0"/>
          </a:p>
        </p:txBody>
      </p:sp>
    </p:spTree>
    <p:extLst>
      <p:ext uri="{BB962C8B-B14F-4D97-AF65-F5344CB8AC3E}">
        <p14:creationId xmlns:p14="http://schemas.microsoft.com/office/powerpoint/2010/main" val="712315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72</TotalTime>
  <Words>479</Words>
  <Application>Microsoft Office PowerPoint</Application>
  <PresentationFormat>Diavoorstelling (4:3)</PresentationFormat>
  <Paragraphs>113</Paragraphs>
  <Slides>26</Slides>
  <Notes>0</Notes>
  <HiddenSlides>0</HiddenSlides>
  <MMClips>0</MMClips>
  <ScaleCrop>false</ScaleCrop>
  <HeadingPairs>
    <vt:vector size="4" baseType="variant">
      <vt:variant>
        <vt:lpstr>Thema</vt:lpstr>
      </vt:variant>
      <vt:variant>
        <vt:i4>1</vt:i4>
      </vt:variant>
      <vt:variant>
        <vt:lpstr>Diatitels</vt:lpstr>
      </vt:variant>
      <vt:variant>
        <vt:i4>26</vt:i4>
      </vt:variant>
    </vt:vector>
  </HeadingPairs>
  <TitlesOfParts>
    <vt:vector size="27" baseType="lpstr">
      <vt:lpstr>Golfvorm</vt:lpstr>
      <vt:lpstr>Economie 13.3 t/m 13.5</vt:lpstr>
      <vt:lpstr>13.1 Internationale welvaartsverschillen</vt:lpstr>
      <vt:lpstr>13.2 Kenmerken en gevolgen van onderontwikkeling</vt:lpstr>
      <vt:lpstr>Oorzaken van armoede</vt:lpstr>
      <vt:lpstr>Oorzaken van armoede</vt:lpstr>
      <vt:lpstr>13.3 Interne oorzaken van armoede</vt:lpstr>
      <vt:lpstr>13.3 Interne oorzaken van armoede</vt:lpstr>
      <vt:lpstr>13.3 Interne oorzaken van armoede</vt:lpstr>
      <vt:lpstr>13.3 Interne oorzaken van armoede</vt:lpstr>
      <vt:lpstr>13.3 Interne oorzaken van armoede</vt:lpstr>
      <vt:lpstr>13.3 Interne oorzaken van armoede</vt:lpstr>
      <vt:lpstr>13.3 Interne oorzaken van armoede</vt:lpstr>
      <vt:lpstr>13.3 Interne oorzaken van armoede</vt:lpstr>
      <vt:lpstr>Vicieuze-cirkel theorie</vt:lpstr>
      <vt:lpstr>Vicieuze-cirkel theorie</vt:lpstr>
      <vt:lpstr>13.4 Externe oorzaken van armoede</vt:lpstr>
      <vt:lpstr>13.4 Externe oorzaken van armoede</vt:lpstr>
      <vt:lpstr>13.4 Externe oorzaken van armoede</vt:lpstr>
      <vt:lpstr>13.5 Ontwikkelingssamenwerking</vt:lpstr>
      <vt:lpstr>13.5 Ontwikkelingssamenwerking</vt:lpstr>
      <vt:lpstr>13.5 Ontwikkelingssamenwerking</vt:lpstr>
      <vt:lpstr>13.5 Ontwikkelingssamenwerking</vt:lpstr>
      <vt:lpstr>13.5 Ontwikkelingssamenwerking</vt:lpstr>
      <vt:lpstr>13.5 Ontwikkelingssamenwerking</vt:lpstr>
      <vt:lpstr>13.5 Ontwikkelingssamenwerking</vt:lpstr>
      <vt:lpstr>VN Millennium Development Goals</vt:lpstr>
    </vt:vector>
  </TitlesOfParts>
  <Company>Driespan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Economie 13.3 t/m 13.5</dc:title>
  <dc:creator>Mathijs Hage</dc:creator>
  <cp:lastModifiedBy>Mathijs Hage</cp:lastModifiedBy>
  <cp:revision>8</cp:revision>
  <dcterms:created xsi:type="dcterms:W3CDTF">2013-09-23T07:23:36Z</dcterms:created>
  <dcterms:modified xsi:type="dcterms:W3CDTF">2013-09-23T08:36:03Z</dcterms:modified>
</cp:coreProperties>
</file>