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sldIdLst>
    <p:sldId id="256" r:id="rId2"/>
    <p:sldId id="313" r:id="rId3"/>
    <p:sldId id="312" r:id="rId4"/>
    <p:sldId id="287" r:id="rId5"/>
    <p:sldId id="281" r:id="rId6"/>
    <p:sldId id="317" r:id="rId7"/>
    <p:sldId id="316" r:id="rId8"/>
    <p:sldId id="318" r:id="rId9"/>
    <p:sldId id="314" r:id="rId10"/>
    <p:sldId id="319" r:id="rId11"/>
    <p:sldId id="320" r:id="rId12"/>
    <p:sldId id="321" r:id="rId13"/>
    <p:sldId id="324" r:id="rId14"/>
    <p:sldId id="315" r:id="rId15"/>
    <p:sldId id="322" r:id="rId16"/>
    <p:sldId id="323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6" r:id="rId27"/>
    <p:sldId id="338" r:id="rId28"/>
    <p:sldId id="337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9" r:id="rId48"/>
    <p:sldId id="334" r:id="rId49"/>
    <p:sldId id="358" r:id="rId50"/>
    <p:sldId id="360" r:id="rId51"/>
    <p:sldId id="361" r:id="rId52"/>
    <p:sldId id="362" r:id="rId53"/>
    <p:sldId id="363" r:id="rId54"/>
    <p:sldId id="364" r:id="rId55"/>
    <p:sldId id="366" r:id="rId56"/>
    <p:sldId id="365" r:id="rId57"/>
    <p:sldId id="367" r:id="rId58"/>
    <p:sldId id="369" r:id="rId59"/>
    <p:sldId id="368" r:id="rId60"/>
    <p:sldId id="370" r:id="rId61"/>
    <p:sldId id="371" r:id="rId6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5C38-1225-4886-BCB0-B942C3158686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38D4-177E-42B9-AE47-AF85459C9F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6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Lt</a:t>
            </a:r>
            <a:r>
              <a:rPr lang="nl-NL" dirty="0" smtClean="0"/>
              <a:t> op: Dit gaat over de uitkering. Niet over de winst. Daar moeten andere tarieven over betaald worden.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97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Lt</a:t>
            </a:r>
            <a:r>
              <a:rPr lang="nl-NL" dirty="0" smtClean="0"/>
              <a:t> op: Dit gaat over de uitkering. Niet over de winst. Daar moeten andere tarieven over betaald worden.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638D4-177E-42B9-AE47-AF85459C9F26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97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7B373-620C-4352-AD3F-2748D02F841F}" type="datetimeFigureOut">
              <a:rPr lang="nl-NL" smtClean="0"/>
              <a:t>10-1-2014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KyIGLd59P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mj27htqy9A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dD0mLyRNsI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dD0mLyRNsI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dD0mLyRNsI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dD0mLyRNsI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G-IM2LgCko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Belastingen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16 § 1 en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3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belastingstelsel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Beginsel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Kenmerk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Draagkrachtbeginsel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Solidariteitsbeginsel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Sterkste schouders, zwaarste lasten</a:t>
            </a:r>
          </a:p>
          <a:p>
            <a:endParaRPr lang="nl-NL" dirty="0"/>
          </a:p>
          <a:p>
            <a:r>
              <a:rPr lang="nl-NL" dirty="0" smtClean="0"/>
              <a:t>De zwakkeren worden geholpen</a:t>
            </a:r>
          </a:p>
          <a:p>
            <a:r>
              <a:rPr lang="nl-NL" dirty="0" smtClean="0"/>
              <a:t>Bijstand wordt betaald, huurtoeslag, de armen en zwakkeren worden geholpen</a:t>
            </a:r>
          </a:p>
          <a:p>
            <a:endParaRPr lang="nl-NL" dirty="0"/>
          </a:p>
          <a:p>
            <a:endParaRPr lang="nl-N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8640"/>
            <a:ext cx="2520280" cy="28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13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belastingstelsel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Beginsel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Kenmerk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Draagkrachtbeginsel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Solidariteitsbeginsel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Profijtbeginsel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Sterkste schouders, zwaarste lasten</a:t>
            </a:r>
          </a:p>
          <a:p>
            <a:endParaRPr lang="nl-NL" dirty="0"/>
          </a:p>
          <a:p>
            <a:r>
              <a:rPr lang="nl-NL" dirty="0" smtClean="0"/>
              <a:t>De zwakkeren worden geholpen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Als je ergens gebruik van maakt, moet je ervoor betalen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56792"/>
            <a:ext cx="24955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22066"/>
            <a:ext cx="4750828" cy="300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0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belastingstelsel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Beginsel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Kenmerk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Draagkrachtbeginsel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Solidariteitsbeginsel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Profijtbeginsel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Sterkste schouders, zwaarste lasten</a:t>
            </a:r>
          </a:p>
          <a:p>
            <a:endParaRPr lang="nl-NL" dirty="0"/>
          </a:p>
          <a:p>
            <a:r>
              <a:rPr lang="nl-NL" dirty="0" smtClean="0"/>
              <a:t>De zwakkeren worden geholpen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Als je ergens gebruik van maakt, moet je ervoor betalen</a:t>
            </a:r>
          </a:p>
        </p:txBody>
      </p:sp>
    </p:spTree>
    <p:extLst>
      <p:ext uri="{BB962C8B-B14F-4D97-AF65-F5344CB8AC3E}">
        <p14:creationId xmlns:p14="http://schemas.microsoft.com/office/powerpoint/2010/main" val="200960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Beginsel en grondslag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Naast deze beginselen, zijn er ook nog drie grondslagen</a:t>
            </a:r>
          </a:p>
          <a:p>
            <a:endParaRPr lang="nl-NL" dirty="0"/>
          </a:p>
          <a:p>
            <a:r>
              <a:rPr lang="nl-NL" dirty="0" smtClean="0"/>
              <a:t>Grondslag: Hoe wordt belasting op iets berekend?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3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belastingstelsel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Grondslag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Belasting op consumenten bestedingen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BTW Accijnzen</a:t>
            </a:r>
          </a:p>
          <a:p>
            <a:endParaRPr lang="nl-NL" dirty="0"/>
          </a:p>
          <a:p>
            <a:r>
              <a:rPr lang="nl-NL" dirty="0" smtClean="0"/>
              <a:t>21%: Meeste goederen</a:t>
            </a:r>
          </a:p>
          <a:p>
            <a:r>
              <a:rPr lang="nl-NL" dirty="0" smtClean="0"/>
              <a:t>6%: Belangrijke dingen die betaalbaar moeten blijven</a:t>
            </a:r>
          </a:p>
          <a:p>
            <a:r>
              <a:rPr lang="nl-NL" dirty="0" smtClean="0"/>
              <a:t>0% Medicijnen, medische hulp, banken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341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belastingstelsel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Grondslag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Belasting op consumenten bestedingen</a:t>
            </a:r>
          </a:p>
          <a:p>
            <a:endParaRPr lang="nl-NL" dirty="0" smtClean="0"/>
          </a:p>
          <a:p>
            <a:r>
              <a:rPr lang="nl-NL" dirty="0" smtClean="0"/>
              <a:t>Belasting op inkomen en winst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BTW Accijnzen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Loon-inkomstenbelasting, winst op je bedrijf (NV, BV)</a:t>
            </a:r>
          </a:p>
          <a:p>
            <a:endParaRPr lang="nl-NL" dirty="0"/>
          </a:p>
          <a:p>
            <a:r>
              <a:rPr lang="nl-NL" dirty="0" smtClean="0"/>
              <a:t>Betaal je over je verdiende inkomen(vast percentage als je minimaal 5% aandelen hebt)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245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Uitgangspunten belastingstelsel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Grondslag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voorbeelden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Belasting op consumenten bestedingen</a:t>
            </a:r>
          </a:p>
          <a:p>
            <a:r>
              <a:rPr lang="nl-NL" dirty="0" smtClean="0"/>
              <a:t>Belasting op inkomen en winst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Belasting op bezit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BTW Accijnzen</a:t>
            </a:r>
            <a:endParaRPr lang="nl-NL" dirty="0"/>
          </a:p>
          <a:p>
            <a:r>
              <a:rPr lang="nl-NL" dirty="0" smtClean="0"/>
              <a:t>Loon-inkomstenbelasting, winst op je bedrijf (NV, BV)</a:t>
            </a:r>
          </a:p>
          <a:p>
            <a:endParaRPr lang="nl-NL" dirty="0"/>
          </a:p>
          <a:p>
            <a:r>
              <a:rPr lang="nl-NL" dirty="0" smtClean="0"/>
              <a:t>OZB(Huis), motorrijtuigenbelasting, spaarsaldo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47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in andere landen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79007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Voordeel of nadeel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Voordeel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Nadeel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Voor Nederlanders kunnen spullen uit een ander land goedkoper zijn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Bestedingen in NL nemen af -&gt; gevolg:</a:t>
            </a:r>
          </a:p>
        </p:txBody>
      </p:sp>
    </p:spTree>
    <p:extLst>
      <p:ext uri="{BB962C8B-B14F-4D97-AF65-F5344CB8AC3E}">
        <p14:creationId xmlns:p14="http://schemas.microsoft.com/office/powerpoint/2010/main" val="225862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Voordeel of nadeel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Voordeel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Nadeel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Voor Nederlanders kunnen spullen uit een ander land goedkoper zijn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Bestedingen in NL nemen af -&gt; gevolg:</a:t>
            </a:r>
          </a:p>
          <a:p>
            <a:r>
              <a:rPr lang="nl-NL" dirty="0" smtClean="0"/>
              <a:t>Productie en werkgelegenheid nemen af -&gt; gevolg:</a:t>
            </a:r>
          </a:p>
        </p:txBody>
      </p:sp>
    </p:spTree>
    <p:extLst>
      <p:ext uri="{BB962C8B-B14F-4D97-AF65-F5344CB8AC3E}">
        <p14:creationId xmlns:p14="http://schemas.microsoft.com/office/powerpoint/2010/main" val="392828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Belastingen leuk???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www.youtube.com/watch?v=cKyIGLd59PM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Terugblik, Waar betaal je belasting over: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19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Voordeel of nadeel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Voordeel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Nadeel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Voor Nederlanders kunnen spullen uit een ander land goedkoper zijn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Bestedingen in NL nemen af -&gt; gevolg:</a:t>
            </a:r>
          </a:p>
          <a:p>
            <a:r>
              <a:rPr lang="nl-NL" dirty="0" smtClean="0"/>
              <a:t>Productie en werkgelegenheid nemen af -&gt; gevolg:</a:t>
            </a:r>
          </a:p>
          <a:p>
            <a:r>
              <a:rPr lang="nl-NL" dirty="0" smtClean="0"/>
              <a:t>Belastinginkomsten dalen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17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 en belasting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Om die reden willen ze de tarieven zoveel mogelijk gelijktrekken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316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Accijnzen (schadelijke producten)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berekent de BTW over de prijs inclusief accijns</a:t>
            </a:r>
          </a:p>
          <a:p>
            <a:endParaRPr lang="nl-NL" dirty="0"/>
          </a:p>
          <a:p>
            <a:r>
              <a:rPr lang="nl-NL" dirty="0" smtClean="0"/>
              <a:t>Sigaretten:</a:t>
            </a:r>
            <a:br>
              <a:rPr lang="nl-NL" dirty="0" smtClean="0"/>
            </a:br>
            <a:r>
              <a:rPr lang="nl-NL" dirty="0" smtClean="0"/>
              <a:t>Verkoopprijs excl. accijns 		€1,235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Accijns				   	</a:t>
            </a:r>
            <a:r>
              <a:rPr lang="nl-NL" u="sng" dirty="0" smtClean="0"/>
              <a:t>€2,630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4418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Accijnzen (schadelijke producten)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berekent de BTW over de prijs inclusief accijns</a:t>
            </a:r>
          </a:p>
          <a:p>
            <a:endParaRPr lang="nl-NL" dirty="0"/>
          </a:p>
          <a:p>
            <a:r>
              <a:rPr lang="nl-NL" dirty="0" smtClean="0"/>
              <a:t>Sigaretten:</a:t>
            </a:r>
            <a:br>
              <a:rPr lang="nl-NL" dirty="0" smtClean="0"/>
            </a:br>
            <a:r>
              <a:rPr lang="nl-NL" dirty="0" smtClean="0"/>
              <a:t>Verkoopprijs excl. accijns 		€1,235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Accijns				   	</a:t>
            </a:r>
            <a:r>
              <a:rPr lang="nl-NL" u="sng" dirty="0" smtClean="0"/>
              <a:t>€2,630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Verkoopprijs incl. accijns ex btw 	€3,865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434895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Accijnzen (schadelijke producten)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berekent de BTW over de prijs inclusief accijns</a:t>
            </a:r>
          </a:p>
          <a:p>
            <a:endParaRPr lang="nl-NL" dirty="0"/>
          </a:p>
          <a:p>
            <a:r>
              <a:rPr lang="nl-NL" dirty="0" smtClean="0"/>
              <a:t>Sigaretten:</a:t>
            </a:r>
            <a:br>
              <a:rPr lang="nl-NL" dirty="0" smtClean="0"/>
            </a:br>
            <a:r>
              <a:rPr lang="nl-NL" dirty="0" smtClean="0"/>
              <a:t>Verkoopprijs excl. accijns 		€1,235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Accijns				   	</a:t>
            </a:r>
            <a:r>
              <a:rPr lang="nl-NL" u="sng" dirty="0" smtClean="0"/>
              <a:t>€2,630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Verkoopprijs incl. accijns ex btw 	€3,865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BTW=19%x€3,865                                </a:t>
            </a:r>
            <a:r>
              <a:rPr lang="nl-NL" u="sng" dirty="0" smtClean="0"/>
              <a:t>€0,735</a:t>
            </a:r>
            <a:br>
              <a:rPr lang="nl-NL" u="sng" dirty="0" smtClean="0"/>
            </a:br>
            <a:r>
              <a:rPr lang="nl-NL" dirty="0" smtClean="0"/>
              <a:t>    consumentenprijs                                €4,60</a:t>
            </a:r>
          </a:p>
        </p:txBody>
      </p:sp>
    </p:spTree>
    <p:extLst>
      <p:ext uri="{BB962C8B-B14F-4D97-AF65-F5344CB8AC3E}">
        <p14:creationId xmlns:p14="http://schemas.microsoft.com/office/powerpoint/2010/main" val="367783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16.3 en 16.4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Automobilist als melkkoe </a:t>
            </a:r>
            <a:r>
              <a:rPr lang="nl-NL" dirty="0" smtClean="0"/>
              <a:t>en </a:t>
            </a:r>
            <a:r>
              <a:rPr lang="nl-NL" dirty="0" smtClean="0"/>
              <a:t>Box 1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Doel: Hoe zwaar wordt de automobilist belast en hoe bereken je BPM?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Melkkoe: </a:t>
            </a:r>
            <a:r>
              <a:rPr lang="nl-NL" dirty="0">
                <a:hlinkClick r:id="rId2"/>
              </a:rPr>
              <a:t>http://www.youtube.com/watch?v=-</a:t>
            </a:r>
            <a:r>
              <a:rPr lang="nl-NL" dirty="0" smtClean="0">
                <a:hlinkClick r:id="rId2"/>
              </a:rPr>
              <a:t>mj27htqy9A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1873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Andere manieren om geld te verdienen aan de automobilist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Middel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883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Andere manieren om geld te verdienen aan de automobilist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Middel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Rekeningrijden/ kilometerheffing	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7632848" cy="31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1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Andere manieren om geld te verdienen aan de automobilist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Middel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Rekeningrijden/ kilometerheffing	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Fileprobleem oplossen. Luchtverontreiniging oplossen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7632848" cy="31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391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Andere manieren om geld te verdienen aan de automobilist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Middel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Rekeningrijden/ kilometerheffing</a:t>
            </a:r>
          </a:p>
          <a:p>
            <a:endParaRPr lang="nl-NL" dirty="0"/>
          </a:p>
          <a:p>
            <a:r>
              <a:rPr lang="nl-NL" dirty="0" smtClean="0"/>
              <a:t>Benzine accijns verhogen	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Fileprobleem oplossen. Luchtverontreiniging oplossen</a:t>
            </a:r>
            <a:endParaRPr lang="nl-NL" dirty="0"/>
          </a:p>
          <a:p>
            <a:r>
              <a:rPr lang="nl-NL" dirty="0" smtClean="0"/>
              <a:t>Extra inkomsten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568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soorten belasting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BTW, Accijnzen, BPM, Motorrijtuigenbelasting, milieuheffingen betaal je bij aankoop of bezit  -&gt; </a:t>
            </a:r>
            <a:r>
              <a:rPr lang="nl-NL" b="1" dirty="0" smtClean="0"/>
              <a:t>INDIRECTE </a:t>
            </a:r>
            <a:r>
              <a:rPr lang="nl-NL" b="1" dirty="0"/>
              <a:t>BELASTING </a:t>
            </a:r>
            <a:endParaRPr lang="nl-NL" b="1" dirty="0" smtClean="0"/>
          </a:p>
          <a:p>
            <a:endParaRPr lang="nl-NL" dirty="0" smtClean="0"/>
          </a:p>
          <a:p>
            <a:r>
              <a:rPr lang="nl-NL" dirty="0" smtClean="0"/>
              <a:t>omzetbelasting, loonbelasting, vennootschapsbelasting zijn belastingen op inkomen, winst en vermogen-&gt; </a:t>
            </a:r>
            <a:r>
              <a:rPr lang="nl-NL" b="1" dirty="0" smtClean="0"/>
              <a:t>DIRECTE BELASTING</a:t>
            </a:r>
          </a:p>
          <a:p>
            <a:endParaRPr lang="nl-NL" b="1" dirty="0"/>
          </a:p>
          <a:p>
            <a:r>
              <a:rPr lang="nl-NL" b="1" dirty="0" smtClean="0"/>
              <a:t>Het zijn de inkomsten van de overheid: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212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Andere manieren om geld te verdienen aan de automobilist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Middel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Rekeningrijden/ kilometerheffing</a:t>
            </a:r>
          </a:p>
          <a:p>
            <a:endParaRPr lang="nl-NL" dirty="0"/>
          </a:p>
          <a:p>
            <a:r>
              <a:rPr lang="nl-NL" dirty="0" smtClean="0"/>
              <a:t>Benzine accijns verhogen</a:t>
            </a:r>
          </a:p>
          <a:p>
            <a:endParaRPr lang="nl-NL" dirty="0"/>
          </a:p>
          <a:p>
            <a:r>
              <a:rPr lang="nl-NL" dirty="0" smtClean="0"/>
              <a:t>Motorrijtuigenbelasting	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Fileprobleem oplossen. Luchtverontreiniging oplossen</a:t>
            </a:r>
            <a:endParaRPr lang="nl-NL" dirty="0"/>
          </a:p>
          <a:p>
            <a:r>
              <a:rPr lang="nl-NL" dirty="0" smtClean="0"/>
              <a:t>Extra inkomsten</a:t>
            </a:r>
          </a:p>
          <a:p>
            <a:endParaRPr lang="nl-NL" dirty="0"/>
          </a:p>
          <a:p>
            <a:r>
              <a:rPr lang="nl-NL" dirty="0" smtClean="0"/>
              <a:t>Hoe onvriendelijker voor het milieu, hoe meer betalen.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Welke criteria?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215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Andere manieren om geld te verdienen aan de automobilist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Middel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Criteria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Motorrijtuigenbelasting	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Het gewicht van de auto</a:t>
            </a:r>
          </a:p>
          <a:p>
            <a:r>
              <a:rPr lang="nl-NL" dirty="0" smtClean="0"/>
              <a:t>Verschilt per provincie</a:t>
            </a:r>
          </a:p>
          <a:p>
            <a:r>
              <a:rPr lang="nl-NL" dirty="0" smtClean="0"/>
              <a:t>Soort brandstof (diesel betaalt meer dan </a:t>
            </a:r>
            <a:r>
              <a:rPr lang="nl-NL" dirty="0" err="1" smtClean="0"/>
              <a:t>bezine</a:t>
            </a:r>
            <a:r>
              <a:rPr lang="nl-NL" dirty="0" smtClean="0"/>
              <a:t>)</a:t>
            </a:r>
          </a:p>
          <a:p>
            <a:r>
              <a:rPr lang="nl-NL" dirty="0" smtClean="0"/>
              <a:t>Soort voertuig</a:t>
            </a:r>
          </a:p>
          <a:p>
            <a:r>
              <a:rPr lang="nl-NL" dirty="0" smtClean="0"/>
              <a:t>Premiebetaling (betaal je ineens is het goedkoper)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0440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Andere manieren om geld te verdienen aan de automobilist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Middel	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Rekeningrijden/ kilometerheffing</a:t>
            </a:r>
          </a:p>
          <a:p>
            <a:endParaRPr lang="nl-NL" dirty="0"/>
          </a:p>
          <a:p>
            <a:r>
              <a:rPr lang="nl-NL" dirty="0" smtClean="0"/>
              <a:t>Benzine accijns verhogen</a:t>
            </a:r>
          </a:p>
          <a:p>
            <a:endParaRPr lang="nl-NL" dirty="0"/>
          </a:p>
          <a:p>
            <a:r>
              <a:rPr lang="nl-NL" dirty="0" smtClean="0"/>
              <a:t>Motorrijtuigenbelasting	</a:t>
            </a:r>
          </a:p>
          <a:p>
            <a:endParaRPr lang="nl-NL" dirty="0"/>
          </a:p>
          <a:p>
            <a:r>
              <a:rPr lang="nl-NL" dirty="0" smtClean="0"/>
              <a:t>BPM (belasting van personenauto’s en Motorrijwielen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Fileprobleem oplossen. Luchtverontreiniging oplossen</a:t>
            </a:r>
          </a:p>
          <a:p>
            <a:endParaRPr lang="nl-NL" dirty="0"/>
          </a:p>
          <a:p>
            <a:r>
              <a:rPr lang="nl-NL" dirty="0" smtClean="0"/>
              <a:t>Extra inkomsten</a:t>
            </a:r>
          </a:p>
          <a:p>
            <a:endParaRPr lang="nl-NL" dirty="0"/>
          </a:p>
          <a:p>
            <a:r>
              <a:rPr lang="nl-NL" dirty="0" smtClean="0"/>
              <a:t>Hoe onvriendelijker voor het milieu, hoe meer betalen.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Voorkomen dat goedkoop auto’s uit het buitenland worden gehaald.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0614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Berekenen BPM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2006:</a:t>
            </a:r>
            <a:br>
              <a:rPr lang="nl-NL" dirty="0" smtClean="0"/>
            </a:br>
            <a:r>
              <a:rPr lang="nl-NL" dirty="0" smtClean="0"/>
              <a:t>BPM benzineauto’s = (45,2% x nieuwprijs) - €1.540</a:t>
            </a:r>
            <a:br>
              <a:rPr lang="nl-NL" dirty="0" smtClean="0"/>
            </a:br>
            <a:r>
              <a:rPr lang="nl-NL" dirty="0"/>
              <a:t>BPM </a:t>
            </a:r>
            <a:r>
              <a:rPr lang="nl-NL" dirty="0" smtClean="0"/>
              <a:t>dieselauto’s </a:t>
            </a:r>
            <a:r>
              <a:rPr lang="nl-NL" dirty="0"/>
              <a:t>= (45,2% x nieuwprijs) </a:t>
            </a:r>
            <a:r>
              <a:rPr lang="nl-NL" dirty="0" smtClean="0"/>
              <a:t>+ €328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VB:</a:t>
            </a:r>
            <a:br>
              <a:rPr lang="nl-NL" dirty="0" smtClean="0"/>
            </a:br>
            <a:r>
              <a:rPr lang="nl-NL" dirty="0" smtClean="0"/>
              <a:t>Nieuwprijs					€ 20.000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BPM </a:t>
            </a:r>
            <a:r>
              <a:rPr lang="nl-NL" dirty="0" smtClean="0"/>
              <a:t>= </a:t>
            </a:r>
            <a:r>
              <a:rPr lang="nl-NL" dirty="0"/>
              <a:t>(45,2% x nieuwprijs) - €</a:t>
            </a:r>
            <a:r>
              <a:rPr lang="nl-NL" dirty="0" smtClean="0"/>
              <a:t>1.540    €   7.500</a:t>
            </a:r>
            <a:br>
              <a:rPr lang="nl-NL" dirty="0" smtClean="0"/>
            </a:br>
            <a:r>
              <a:rPr lang="nl-NL" dirty="0" smtClean="0"/>
              <a:t> BTW 19% x </a:t>
            </a:r>
            <a:r>
              <a:rPr lang="nl-NL" sz="3200" b="1" dirty="0" smtClean="0"/>
              <a:t>€20.000</a:t>
            </a:r>
            <a:r>
              <a:rPr lang="nl-NL" dirty="0" smtClean="0"/>
              <a:t>			</a:t>
            </a:r>
            <a:r>
              <a:rPr lang="nl-NL" u="sng" dirty="0" smtClean="0"/>
              <a:t>€   3.800</a:t>
            </a:r>
            <a:br>
              <a:rPr lang="nl-NL" u="sng" dirty="0" smtClean="0"/>
            </a:br>
            <a:r>
              <a:rPr lang="nl-NL" dirty="0" smtClean="0"/>
              <a:t>Consumentenprijs				€ 31.300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826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Berekenen BPM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2006:</a:t>
            </a:r>
            <a:br>
              <a:rPr lang="nl-NL" dirty="0" smtClean="0"/>
            </a:br>
            <a:r>
              <a:rPr lang="nl-NL" dirty="0" smtClean="0"/>
              <a:t>BPM benzineauto’s = (45,2% x nieuwprijs) - €1.540</a:t>
            </a:r>
            <a:br>
              <a:rPr lang="nl-NL" dirty="0" smtClean="0"/>
            </a:br>
            <a:r>
              <a:rPr lang="nl-NL" dirty="0"/>
              <a:t>BPM </a:t>
            </a:r>
            <a:r>
              <a:rPr lang="nl-NL" dirty="0" smtClean="0"/>
              <a:t>dieselauto’s </a:t>
            </a:r>
            <a:r>
              <a:rPr lang="nl-NL" dirty="0"/>
              <a:t>= (45,2% x nieuwprijs) </a:t>
            </a:r>
            <a:r>
              <a:rPr lang="nl-NL" dirty="0" smtClean="0"/>
              <a:t>+ €328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VB:</a:t>
            </a:r>
            <a:br>
              <a:rPr lang="nl-NL" dirty="0" smtClean="0"/>
            </a:br>
            <a:r>
              <a:rPr lang="nl-NL" dirty="0" smtClean="0"/>
              <a:t>Nieuwprijs					€ 20.000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dirty="0"/>
              <a:t>BPM </a:t>
            </a:r>
            <a:r>
              <a:rPr lang="nl-NL" dirty="0" smtClean="0"/>
              <a:t>= </a:t>
            </a:r>
            <a:r>
              <a:rPr lang="nl-NL" dirty="0"/>
              <a:t>(45,2% x nieuwprijs) - €</a:t>
            </a:r>
            <a:r>
              <a:rPr lang="nl-NL" dirty="0" smtClean="0"/>
              <a:t>1.540    €   7.500</a:t>
            </a:r>
            <a:br>
              <a:rPr lang="nl-NL" dirty="0" smtClean="0"/>
            </a:br>
            <a:r>
              <a:rPr lang="nl-NL" dirty="0" smtClean="0"/>
              <a:t> BTW 19% x </a:t>
            </a:r>
            <a:r>
              <a:rPr lang="nl-NL" sz="3200" b="1" dirty="0" smtClean="0"/>
              <a:t>€20.000</a:t>
            </a:r>
            <a:r>
              <a:rPr lang="nl-NL" dirty="0" smtClean="0"/>
              <a:t>			</a:t>
            </a:r>
            <a:r>
              <a:rPr lang="nl-NL" u="sng" dirty="0" smtClean="0"/>
              <a:t>€   3.800</a:t>
            </a:r>
            <a:br>
              <a:rPr lang="nl-NL" u="sng" dirty="0" smtClean="0"/>
            </a:br>
            <a:r>
              <a:rPr lang="nl-NL" dirty="0" smtClean="0"/>
              <a:t>Consumentenprijs				€ 31.300	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15825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90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16.3 en 16.4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Automobilist als melkkoe en </a:t>
            </a:r>
            <a:r>
              <a:rPr lang="nl-NL" dirty="0" smtClean="0"/>
              <a:t>Box 1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Doel: Hoe bereken je Box 1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703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en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1Bruto en netto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1Zitten een langere weg tussen dan je denkt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71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en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	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2WOZ-waarde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2Taxatiewaarde van het huis</a:t>
            </a:r>
          </a:p>
        </p:txBody>
      </p:sp>
    </p:spTree>
    <p:extLst>
      <p:ext uri="{BB962C8B-B14F-4D97-AF65-F5344CB8AC3E}">
        <p14:creationId xmlns:p14="http://schemas.microsoft.com/office/powerpoint/2010/main" val="1887765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en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3Eigen woningforfait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3Bewonen levert voordeel op en daar betaal je belasting over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340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en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4Aftrekposten(vrijstelling)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4Hypotheekrente(is om kopen te stimuleren), reiskosten, kinderopvang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189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Uitgaven en inkomsten rijk en gemeenten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2720"/>
            <a:ext cx="8352928" cy="49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/>
          <p:cNvSpPr/>
          <p:nvPr/>
        </p:nvSpPr>
        <p:spPr>
          <a:xfrm>
            <a:off x="179512" y="3212976"/>
            <a:ext cx="1944216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051720" y="3212976"/>
            <a:ext cx="2088232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020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en 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5heffingskorting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5sommige heffingen hoef je niet te betalen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Arbeidskorting, kinderkorting, ouderenkorting, alleenstaande ouder korting etc.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328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wordt belast in BOX 1?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02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wordt belast in BOX 1?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Arbeidsinkomen                       (</a:t>
            </a:r>
            <a:r>
              <a:rPr lang="nl-NL" b="1" dirty="0" smtClean="0"/>
              <a:t>BRUTO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9896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wordt belast in BOX 1?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Arbeidsinkomen                       (</a:t>
            </a:r>
            <a:r>
              <a:rPr lang="nl-NL" b="1" dirty="0"/>
              <a:t>BRUTO</a:t>
            </a:r>
            <a:r>
              <a:rPr lang="nl-NL" dirty="0"/>
              <a:t>)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Inkomen uit eigen woning   + (dit wordt belast namelijk)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707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wordt belast in BOX 1?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Arbeidsinkomen                       (</a:t>
            </a:r>
            <a:r>
              <a:rPr lang="nl-NL" b="1" dirty="0"/>
              <a:t>BRUTO</a:t>
            </a:r>
            <a:r>
              <a:rPr lang="nl-NL" dirty="0"/>
              <a:t>)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Inkomen uit eigen woning   + (dit wordt belast namelijk)</a:t>
            </a:r>
            <a:br>
              <a:rPr lang="nl-NL" dirty="0" smtClean="0"/>
            </a:br>
            <a:r>
              <a:rPr lang="nl-NL" u="sng" dirty="0" smtClean="0"/>
              <a:t>Aftrekposten                          - </a:t>
            </a:r>
            <a:r>
              <a:rPr lang="nl-NL" dirty="0" smtClean="0"/>
              <a:t>(wordt niet belast)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4096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wordt belast in BOX 1?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Arbeidsinkomen                       (</a:t>
            </a:r>
            <a:r>
              <a:rPr lang="nl-NL" b="1" dirty="0"/>
              <a:t>BRUTO</a:t>
            </a:r>
            <a:r>
              <a:rPr lang="nl-NL" dirty="0"/>
              <a:t>)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Inkomen uit eigen woning   + (dit wordt belast namelijk)</a:t>
            </a:r>
            <a:br>
              <a:rPr lang="nl-NL" dirty="0" smtClean="0"/>
            </a:br>
            <a:r>
              <a:rPr lang="nl-NL" u="sng" dirty="0" smtClean="0"/>
              <a:t>Aftrekposten                          - </a:t>
            </a:r>
            <a:r>
              <a:rPr lang="nl-NL" dirty="0" smtClean="0"/>
              <a:t>(wordt niet belast)</a:t>
            </a:r>
            <a:br>
              <a:rPr lang="nl-NL" dirty="0" smtClean="0"/>
            </a:br>
            <a:r>
              <a:rPr lang="nl-NL" dirty="0" smtClean="0"/>
              <a:t>Belastbaar inkomen Box 1        (Dit bedrag wordt belast)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931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Oefenvoorbeeld bijlage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www.youtube.com/watch?v=0dD0mLyRNsI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T/m 4:18 kijken voor de oplossing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7602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Oefenvoorbeeld bijlage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www.youtube.com/watch?v=0dD0mLyRNsI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T/m 4:18 kijken voor de oplossing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Antwoord: €50.040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925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16.5 + 16.6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Doel: Wat doen we met het belastbaar inkomen?</a:t>
            </a:r>
          </a:p>
          <a:p>
            <a:r>
              <a:rPr lang="nl-NL" dirty="0" smtClean="0"/>
              <a:t>Doel: Hoe werken box 2 en box 3?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349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Arbeidsinkomen                       (</a:t>
            </a:r>
            <a:r>
              <a:rPr lang="nl-NL" b="1" dirty="0"/>
              <a:t>BRUTO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Inkomen uit eigen woning   + (dit wordt belast namelijk)</a:t>
            </a:r>
            <a:br>
              <a:rPr lang="nl-NL" dirty="0"/>
            </a:br>
            <a:r>
              <a:rPr lang="nl-NL" u="sng" dirty="0"/>
              <a:t>Aftrekposten                          - </a:t>
            </a:r>
            <a:r>
              <a:rPr lang="nl-NL" dirty="0"/>
              <a:t>(wordt niet belast)</a:t>
            </a:r>
            <a:br>
              <a:rPr lang="nl-NL" dirty="0"/>
            </a:br>
            <a:r>
              <a:rPr lang="nl-NL" dirty="0"/>
              <a:t>Belastbaar inkomen Box 1        (Dit bedrag wordt belast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Hoe berekenen we hoeveel belasting we moeten betalen in Box 1 over de €50.040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149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Stukje geschiedenis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Liberalisme: Geen of weinig bemoeienis met de overheid. Oftewel: laat de rijken met rust en laat iedereen evenveel belasting betalen.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298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Progressief belastingstelsel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270896"/>
              </p:ext>
            </p:extLst>
          </p:nvPr>
        </p:nvGraphicFramePr>
        <p:xfrm>
          <a:off x="395536" y="1988840"/>
          <a:ext cx="6525212" cy="2101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303"/>
                <a:gridCol w="1631303"/>
                <a:gridCol w="1631303"/>
                <a:gridCol w="1631303"/>
              </a:tblGrid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04850" algn="l"/>
                        </a:tabLst>
                      </a:pPr>
                      <a:r>
                        <a:rPr lang="nl-NL" sz="1200" dirty="0">
                          <a:effectLst/>
                        </a:rPr>
                        <a:t>Schijf	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Vanaf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Tot en met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Tarief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>
                          <a:effectLst/>
                        </a:rPr>
                        <a:t>1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€ 0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€ 18.600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33%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€ 18.600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€ 33.400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41,95%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€ 33.400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€ 55.700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42%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€ 55.700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>
                          <a:effectLst/>
                        </a:rPr>
                        <a:t>€ -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200" dirty="0">
                          <a:effectLst/>
                        </a:rPr>
                        <a:t>52%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808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Bereken hoeveel belasting Koos moet betalen?</a:t>
            </a:r>
            <a:br>
              <a:rPr lang="nl-NL" dirty="0" smtClean="0"/>
            </a:br>
            <a:r>
              <a:rPr lang="nl-NL" dirty="0" smtClean="0"/>
              <a:t>LET OP: Na het uitrekenen van de schijven moet de heffingskorting er nog worden afgetrokken.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535737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430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minuut 6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www.youtube.com/watch?v=0dD0mLyRNsI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4026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minuut 6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www.youtube.com/watch?v=0dD0mLyRNsI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Antwoord: €19.335,40 - €4.000 = €15335,40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9268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Box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betaalt belasting over de winst</a:t>
            </a:r>
            <a:r>
              <a:rPr lang="nl-NL" b="1" dirty="0" smtClean="0"/>
              <a:t>uitkering</a:t>
            </a:r>
            <a:r>
              <a:rPr lang="nl-NL" dirty="0" smtClean="0"/>
              <a:t>(dividend) van een NV of BV als je ten minste 5% aan aandelen bezit</a:t>
            </a:r>
          </a:p>
        </p:txBody>
      </p:sp>
    </p:spTree>
    <p:extLst>
      <p:ext uri="{BB962C8B-B14F-4D97-AF65-F5344CB8AC3E}">
        <p14:creationId xmlns:p14="http://schemas.microsoft.com/office/powerpoint/2010/main" val="30488246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Box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betaalt belasting over de winst</a:t>
            </a:r>
            <a:r>
              <a:rPr lang="nl-NL" b="1" dirty="0" smtClean="0"/>
              <a:t>uitkering</a:t>
            </a:r>
            <a:r>
              <a:rPr lang="nl-NL" dirty="0" smtClean="0"/>
              <a:t>(dividend) van een NV of BV als je ten minste 5% aan aandelen bezit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Berekenen: In 2005 is dat 25% van het dividend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70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Box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je veel spaargeld hebt of een tweede huis.</a:t>
            </a:r>
          </a:p>
        </p:txBody>
      </p:sp>
    </p:spTree>
    <p:extLst>
      <p:ext uri="{BB962C8B-B14F-4D97-AF65-F5344CB8AC3E}">
        <p14:creationId xmlns:p14="http://schemas.microsoft.com/office/powerpoint/2010/main" val="333119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Box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betaalt dit over je gemiddelde waarde in een jaar.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u="sng" dirty="0" smtClean="0"/>
              <a:t>Waarde 01-01-2013 + vermogen 01-01-2013</a:t>
            </a:r>
            <a:br>
              <a:rPr lang="nl-NL" u="sng" dirty="0" smtClean="0"/>
            </a:br>
            <a:r>
              <a:rPr lang="nl-NL" dirty="0" smtClean="0"/>
              <a:t>                                   2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1880105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Box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betaalt dit over je gemiddelde waarde in een jaar.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u="sng" dirty="0" smtClean="0"/>
              <a:t>Waarde 01-01-2013 + vermogen 01-01-2013</a:t>
            </a:r>
            <a:br>
              <a:rPr lang="nl-NL" u="sng" dirty="0" smtClean="0"/>
            </a:br>
            <a:r>
              <a:rPr lang="nl-NL" dirty="0" smtClean="0"/>
              <a:t>                                   2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Er is altijd een vrijstelling waar je geen belasting over hoeft te betalen. Deze ligt rond de €20.000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2915645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Box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betaalt dit over je gemiddelde waarde in een jaar.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u="sng" dirty="0" smtClean="0"/>
              <a:t>Waarde 01-01-2013 + vermogen 01-01-2013</a:t>
            </a:r>
            <a:br>
              <a:rPr lang="nl-NL" u="sng" dirty="0" smtClean="0"/>
            </a:br>
            <a:r>
              <a:rPr lang="nl-NL" dirty="0" smtClean="0"/>
              <a:t>                                   2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Er is altijd een vrijstelling waar je geen belasting over hoeft te betalen. Deze ligt rond de €20.000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Berekenen: eerst 4%, dan 30%, oftewel 1,2%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149034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Stukje geschiedenis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Liberalisme: Geen of weinig bemoeienis met de overheid. Oftewel: laat de rijken met rust en laat iedereen evenveel belasting betalen.</a:t>
            </a:r>
          </a:p>
          <a:p>
            <a:endParaRPr lang="nl-NL" dirty="0"/>
          </a:p>
          <a:p>
            <a:r>
              <a:rPr lang="nl-NL" dirty="0" smtClean="0"/>
              <a:t>Voorbeeld: </a:t>
            </a:r>
            <a:r>
              <a:rPr lang="nl-NL" dirty="0" err="1" smtClean="0"/>
              <a:t>Vlaktaks</a:t>
            </a:r>
            <a:r>
              <a:rPr lang="nl-NL" dirty="0" smtClean="0"/>
              <a:t>. Iedereen betaalt het vaste percentage van 25%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3384376" cy="22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6090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Box 2 en Box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Bereken Box 2 en box 3 via </a:t>
            </a:r>
            <a:r>
              <a:rPr lang="nl-NL" dirty="0"/>
              <a:t>de oefenbijlage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www.youtube.com/watch?v=DG-IM2LgCko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7270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Nu aan de slag met de paragrafen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extra hulp kom je naar de instructietafel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77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Stukje geschiedenis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Liberalisme: </a:t>
            </a:r>
            <a:r>
              <a:rPr lang="nl-NL" dirty="0"/>
              <a:t>Geen of weinig bemoeienis met de overheid. Oftewel: laat de rijken met rust en laat iedereen evenveel belasting betalen.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Socialisme: Iedereen gelijk. Oftewel: Pak de rijken harder aan dan de armen.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528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Stukje geschiedenis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Liberalisme: </a:t>
            </a:r>
            <a:r>
              <a:rPr lang="nl-NL" dirty="0"/>
              <a:t>Geen of weinig bemoeienis met de overheid. Oftewel: laat de rijken met rust en laat iedereen evenveel belasting betalen.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Socialisme: Iedereen gelijk. Oftewel: Pak de rijken harder aan dan de armen.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168352" cy="237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belastingstelsel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Beginsel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Kenmerk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Draagkrachtbeginsel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Sterkste schouders, zwaarste lasten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120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506</TotalTime>
  <Words>1188</Words>
  <Application>Microsoft Office PowerPoint</Application>
  <PresentationFormat>Diavoorstelling (4:3)</PresentationFormat>
  <Paragraphs>322</Paragraphs>
  <Slides>61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2" baseType="lpstr">
      <vt:lpstr>Stroom</vt:lpstr>
      <vt:lpstr>Belastingen</vt:lpstr>
      <vt:lpstr>Belastingen leuk???</vt:lpstr>
      <vt:lpstr>Twee soorten belasting</vt:lpstr>
      <vt:lpstr>Uitgaven en inkomsten rijk en gemeenten</vt:lpstr>
      <vt:lpstr>Stukje geschiedenis </vt:lpstr>
      <vt:lpstr>Stukje geschiedenis </vt:lpstr>
      <vt:lpstr>Stukje geschiedenis </vt:lpstr>
      <vt:lpstr>Stukje geschiedenis </vt:lpstr>
      <vt:lpstr>Uitgangspunten belastingstelsel</vt:lpstr>
      <vt:lpstr>Uitgangspunten belastingstelsel</vt:lpstr>
      <vt:lpstr>Uitgangspunten belastingstelsel</vt:lpstr>
      <vt:lpstr>Uitgangspunten belastingstelsel</vt:lpstr>
      <vt:lpstr>Beginsel en grondslag</vt:lpstr>
      <vt:lpstr>Uitgangspunten belastingstelsel</vt:lpstr>
      <vt:lpstr>Uitgangspunten belastingstelsel</vt:lpstr>
      <vt:lpstr>Uitgangspunten belastingstelsel</vt:lpstr>
      <vt:lpstr>BTW in andere landen</vt:lpstr>
      <vt:lpstr>Voordeel of nadeel</vt:lpstr>
      <vt:lpstr>Voordeel of nadeel</vt:lpstr>
      <vt:lpstr>Voordeel of nadeel</vt:lpstr>
      <vt:lpstr>EU en belasting</vt:lpstr>
      <vt:lpstr>Accijnzen (schadelijke producten)</vt:lpstr>
      <vt:lpstr>Accijnzen (schadelijke producten)</vt:lpstr>
      <vt:lpstr>Accijnzen (schadelijke producten)</vt:lpstr>
      <vt:lpstr>16.3 en 16.4</vt:lpstr>
      <vt:lpstr>Andere manieren om geld te verdienen aan de automobilist</vt:lpstr>
      <vt:lpstr>Andere manieren om geld te verdienen aan de automobilist</vt:lpstr>
      <vt:lpstr>Andere manieren om geld te verdienen aan de automobilist</vt:lpstr>
      <vt:lpstr>Andere manieren om geld te verdienen aan de automobilist</vt:lpstr>
      <vt:lpstr>Andere manieren om geld te verdienen aan de automobilist</vt:lpstr>
      <vt:lpstr>Andere manieren om geld te verdienen aan de automobilist</vt:lpstr>
      <vt:lpstr>Andere manieren om geld te verdienen aan de automobilist</vt:lpstr>
      <vt:lpstr>Berekenen BPM</vt:lpstr>
      <vt:lpstr>Berekenen BPM</vt:lpstr>
      <vt:lpstr>16.3 en 16.4</vt:lpstr>
      <vt:lpstr>Begrippen en terugblik</vt:lpstr>
      <vt:lpstr>Begrippen en terugblik</vt:lpstr>
      <vt:lpstr>Begrippen en terugblik</vt:lpstr>
      <vt:lpstr>Begrippen en terugblik</vt:lpstr>
      <vt:lpstr>Begrippen en terugblik</vt:lpstr>
      <vt:lpstr>Wat wordt belast in BOX 1?</vt:lpstr>
      <vt:lpstr>Wat wordt belast in BOX 1?</vt:lpstr>
      <vt:lpstr>Wat wordt belast in BOX 1?</vt:lpstr>
      <vt:lpstr>Wat wordt belast in BOX 1?</vt:lpstr>
      <vt:lpstr>Wat wordt belast in BOX 1?</vt:lpstr>
      <vt:lpstr>Oefenvoorbeeld bijlage 1</vt:lpstr>
      <vt:lpstr>Oefenvoorbeeld bijlage 1</vt:lpstr>
      <vt:lpstr>16.5 + 16.6</vt:lpstr>
      <vt:lpstr>Terugblik</vt:lpstr>
      <vt:lpstr>Progressief belastingstelsel</vt:lpstr>
      <vt:lpstr>Opdracht</vt:lpstr>
      <vt:lpstr>Oplossing</vt:lpstr>
      <vt:lpstr>Oplossing</vt:lpstr>
      <vt:lpstr>Box 2</vt:lpstr>
      <vt:lpstr>Box 2</vt:lpstr>
      <vt:lpstr>Box 3</vt:lpstr>
      <vt:lpstr>Box 3</vt:lpstr>
      <vt:lpstr>Box 3</vt:lpstr>
      <vt:lpstr>Box 3</vt:lpstr>
      <vt:lpstr>Opdracht Box 2 en Box 3</vt:lpstr>
      <vt:lpstr>Nu aan de slag met de paragrafen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en milieu </dc:title>
  <dc:creator>Mathijs Hage</dc:creator>
  <cp:lastModifiedBy>Mathijs Hage</cp:lastModifiedBy>
  <cp:revision>49</cp:revision>
  <dcterms:created xsi:type="dcterms:W3CDTF">2013-11-08T14:04:26Z</dcterms:created>
  <dcterms:modified xsi:type="dcterms:W3CDTF">2014-01-10T12:57:22Z</dcterms:modified>
</cp:coreProperties>
</file>