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1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0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2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2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373-620C-4352-AD3F-2748D02F841F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26-2-2014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54033-7A73-4C58-AF8F-85BA53BC9B21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1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LvcWPcwCU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htopbijstand.nl/inhoud/index/pid/203" TargetMode="External"/><Relationship Id="rId2" Type="http://schemas.openxmlformats.org/officeDocument/2006/relationships/hyperlink" Target="http://www.rechtopbijstand.nl/inhoud/index/pid/202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echtopbijstand.nl/inhoud/index/pid/20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tzendinggemist.nl/afleveringen/139496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Inkomensverdeling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17 § 1 en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61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inkomens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Soort inkomen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Loon, salaris</a:t>
            </a:r>
          </a:p>
          <a:p>
            <a:endParaRPr lang="nl-NL" dirty="0"/>
          </a:p>
          <a:p>
            <a:r>
              <a:rPr lang="nl-NL" dirty="0" smtClean="0"/>
              <a:t>Honorarium</a:t>
            </a:r>
          </a:p>
          <a:p>
            <a:endParaRPr lang="nl-NL" dirty="0"/>
          </a:p>
          <a:p>
            <a:r>
              <a:rPr lang="nl-NL" dirty="0" smtClean="0"/>
              <a:t>Royalty</a:t>
            </a:r>
          </a:p>
          <a:p>
            <a:endParaRPr lang="nl-NL" dirty="0"/>
          </a:p>
          <a:p>
            <a:r>
              <a:rPr lang="nl-NL" dirty="0" smtClean="0"/>
              <a:t>Gage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355976" cy="24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Inkomens uit bezit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Bezit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Spaargeld</a:t>
            </a:r>
          </a:p>
          <a:p>
            <a:endParaRPr lang="nl-NL" dirty="0"/>
          </a:p>
          <a:p>
            <a:r>
              <a:rPr lang="nl-NL" dirty="0" smtClean="0"/>
              <a:t>Bedrijf</a:t>
            </a:r>
          </a:p>
          <a:p>
            <a:endParaRPr lang="nl-NL" dirty="0"/>
          </a:p>
          <a:p>
            <a:r>
              <a:rPr lang="nl-NL" dirty="0" smtClean="0"/>
              <a:t>Huis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Rente</a:t>
            </a:r>
          </a:p>
          <a:p>
            <a:endParaRPr lang="nl-NL" dirty="0"/>
          </a:p>
          <a:p>
            <a:r>
              <a:rPr lang="nl-NL" dirty="0" smtClean="0"/>
              <a:t>Winst, dividend</a:t>
            </a:r>
          </a:p>
          <a:p>
            <a:endParaRPr lang="nl-NL" dirty="0"/>
          </a:p>
          <a:p>
            <a:r>
              <a:rPr lang="nl-NL" dirty="0" smtClean="0"/>
              <a:t>Verhuur, pacht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49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Overdrachtsinkomen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Ontvang je van de overheid zonder tegenprestatie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42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b="1" dirty="0" smtClean="0"/>
              <a:t>Studiefinanciering</a:t>
            </a:r>
          </a:p>
          <a:p>
            <a:endParaRPr lang="nl-NL" dirty="0"/>
          </a:p>
          <a:p>
            <a:r>
              <a:rPr lang="nl-NL" dirty="0" smtClean="0"/>
              <a:t>Zorgtoeslag</a:t>
            </a:r>
          </a:p>
          <a:p>
            <a:endParaRPr lang="nl-NL" dirty="0"/>
          </a:p>
          <a:p>
            <a:r>
              <a:rPr lang="nl-NL" dirty="0" smtClean="0"/>
              <a:t>Huurtoeslag</a:t>
            </a:r>
          </a:p>
          <a:p>
            <a:endParaRPr lang="nl-NL" dirty="0"/>
          </a:p>
          <a:p>
            <a:r>
              <a:rPr lang="nl-NL" dirty="0" smtClean="0"/>
              <a:t>Kinderopvangtoeslag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18 jaar of ouder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475731" cy="19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0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Studiefinanciering</a:t>
            </a:r>
          </a:p>
          <a:p>
            <a:endParaRPr lang="nl-NL" dirty="0"/>
          </a:p>
          <a:p>
            <a:r>
              <a:rPr lang="nl-NL" b="1" dirty="0" smtClean="0"/>
              <a:t>Zorgtoeslag</a:t>
            </a:r>
          </a:p>
          <a:p>
            <a:endParaRPr lang="nl-NL" dirty="0"/>
          </a:p>
          <a:p>
            <a:r>
              <a:rPr lang="nl-NL" dirty="0" smtClean="0"/>
              <a:t>Huurtoeslag</a:t>
            </a:r>
          </a:p>
          <a:p>
            <a:endParaRPr lang="nl-NL" dirty="0"/>
          </a:p>
          <a:p>
            <a:r>
              <a:rPr lang="nl-NL" dirty="0" smtClean="0"/>
              <a:t>Kinderopvangtoeslag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Om zorgtoeslag te krijgen, moeten u en uw eventuele toeslagpartner aan de volgende voorwaarden voldoen:</a:t>
            </a:r>
          </a:p>
          <a:p>
            <a:endParaRPr lang="nl-NL" dirty="0"/>
          </a:p>
          <a:p>
            <a:r>
              <a:rPr lang="nl-NL" dirty="0"/>
              <a:t>U bent 18 jaar of ouder</a:t>
            </a:r>
          </a:p>
          <a:p>
            <a:r>
              <a:rPr lang="nl-NL" dirty="0"/>
              <a:t>U hebt een Nederlandse zorgverzekering</a:t>
            </a:r>
          </a:p>
          <a:p>
            <a:r>
              <a:rPr lang="nl-NL" dirty="0"/>
              <a:t>Uw (gezamenlijke) inkomen is niet te hoog</a:t>
            </a:r>
          </a:p>
          <a:p>
            <a:r>
              <a:rPr lang="nl-NL" dirty="0"/>
              <a:t>U hebt de Nederlandse nationaliteit of een geldige verblijfsvergunning</a:t>
            </a:r>
          </a:p>
          <a:p>
            <a:r>
              <a:rPr lang="nl-NL" dirty="0"/>
              <a:t>Uw (gezamenlijke) vermogen is niet te hoog</a:t>
            </a:r>
          </a:p>
        </p:txBody>
      </p:sp>
    </p:spTree>
    <p:extLst>
      <p:ext uri="{BB962C8B-B14F-4D97-AF65-F5344CB8AC3E}">
        <p14:creationId xmlns:p14="http://schemas.microsoft.com/office/powerpoint/2010/main" val="205947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Studiefinanciering</a:t>
            </a:r>
          </a:p>
          <a:p>
            <a:endParaRPr lang="nl-NL" dirty="0"/>
          </a:p>
          <a:p>
            <a:r>
              <a:rPr lang="nl-NL" dirty="0" smtClean="0"/>
              <a:t>Zorgtoeslag</a:t>
            </a:r>
          </a:p>
          <a:p>
            <a:endParaRPr lang="nl-NL" dirty="0"/>
          </a:p>
          <a:p>
            <a:r>
              <a:rPr lang="nl-NL" b="1" dirty="0" smtClean="0"/>
              <a:t>Huurtoeslag</a:t>
            </a:r>
          </a:p>
          <a:p>
            <a:endParaRPr lang="nl-NL" dirty="0"/>
          </a:p>
          <a:p>
            <a:r>
              <a:rPr lang="nl-NL" dirty="0" smtClean="0"/>
              <a:t>Kinderopvangtoeslag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Om huurtoeslag te krijgen, moeten u, uw eventuele toeslagpartner en medebewoners voldoen aan de volgende voorwaarden:</a:t>
            </a:r>
          </a:p>
          <a:p>
            <a:endParaRPr lang="nl-NL" dirty="0"/>
          </a:p>
          <a:p>
            <a:r>
              <a:rPr lang="nl-NL" dirty="0"/>
              <a:t>U bent 18 jaar of ouder.</a:t>
            </a:r>
          </a:p>
          <a:p>
            <a:r>
              <a:rPr lang="nl-NL" dirty="0"/>
              <a:t>U huurt een zelfstandige woonruimte.</a:t>
            </a:r>
          </a:p>
          <a:p>
            <a:r>
              <a:rPr lang="nl-NL" dirty="0"/>
              <a:t>U, uw eventuele partner en medebewoners staan bij de gemeente ingeschreven op uw woonadres.</a:t>
            </a:r>
          </a:p>
          <a:p>
            <a:r>
              <a:rPr lang="nl-NL" dirty="0"/>
              <a:t>Op uw woonadres staan geen andere personen ingeschreven bij de gemeente (behalve een eventuele onderhuurder).</a:t>
            </a:r>
          </a:p>
          <a:p>
            <a:r>
              <a:rPr lang="nl-NL" dirty="0"/>
              <a:t>U, uw eventuele partner en medebewoners hebben de Nederlandse nationaliteit of een geldige verblijfsvergunning.</a:t>
            </a:r>
          </a:p>
          <a:p>
            <a:r>
              <a:rPr lang="nl-NL" dirty="0"/>
              <a:t>Uw (gezamenlijke) inkomen en huurprijs zijn niet te hoog.</a:t>
            </a:r>
          </a:p>
          <a:p>
            <a:r>
              <a:rPr lang="nl-NL" dirty="0"/>
              <a:t>Uw vermogen is niet te hoog.</a:t>
            </a:r>
          </a:p>
        </p:txBody>
      </p:sp>
    </p:spTree>
    <p:extLst>
      <p:ext uri="{BB962C8B-B14F-4D97-AF65-F5344CB8AC3E}">
        <p14:creationId xmlns:p14="http://schemas.microsoft.com/office/powerpoint/2010/main" val="265595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Studiefinanciering</a:t>
            </a:r>
          </a:p>
          <a:p>
            <a:endParaRPr lang="nl-NL" dirty="0"/>
          </a:p>
          <a:p>
            <a:r>
              <a:rPr lang="nl-NL" dirty="0" smtClean="0"/>
              <a:t>Zorgtoeslag</a:t>
            </a:r>
          </a:p>
          <a:p>
            <a:endParaRPr lang="nl-NL" dirty="0"/>
          </a:p>
          <a:p>
            <a:r>
              <a:rPr lang="nl-NL" dirty="0" smtClean="0"/>
              <a:t>Huurtoeslag</a:t>
            </a:r>
          </a:p>
          <a:p>
            <a:endParaRPr lang="nl-NL" dirty="0"/>
          </a:p>
          <a:p>
            <a:r>
              <a:rPr lang="nl-NL" b="1" dirty="0" smtClean="0"/>
              <a:t>Kinderopvangtoeslag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dirty="0"/>
              <a:t>Om kinderopvangtoeslag te krijgen, moeten u en uw eventuele toeslagpartner aan de volgende voorwaarden voldoen:</a:t>
            </a:r>
          </a:p>
          <a:p>
            <a:endParaRPr lang="nl-NL" dirty="0"/>
          </a:p>
          <a:p>
            <a:r>
              <a:rPr lang="nl-NL" dirty="0"/>
              <a:t>U en uw toeslagpartner werken, studeren, volgen een traject naar werk of een inburgeringscursus bij een gecertificeerde instelling.</a:t>
            </a:r>
          </a:p>
          <a:p>
            <a:r>
              <a:rPr lang="nl-NL" dirty="0"/>
              <a:t>U krijgt kinderbijslag of een pleegouderbijdrage voor het kind. Of u onderhoudt uw kind in belangrijke mate.</a:t>
            </a:r>
          </a:p>
          <a:p>
            <a:r>
              <a:rPr lang="nl-NL" dirty="0"/>
              <a:t>Uw kind staat op uw woonadres ingeschreven.</a:t>
            </a:r>
          </a:p>
          <a:p>
            <a:r>
              <a:rPr lang="nl-NL" dirty="0"/>
              <a:t>Uw (gezamenlijke) inkomen is niet te hoog.</a:t>
            </a:r>
          </a:p>
          <a:p>
            <a:r>
              <a:rPr lang="nl-NL" dirty="0"/>
              <a:t>Het kindercentrum of gastouderbureau is geregistreerd. Bij gastouderopvang moet de gastouder zijn geregistreerd voor elke locatie waar hij oppast..</a:t>
            </a:r>
          </a:p>
          <a:p>
            <a:r>
              <a:rPr lang="nl-NL" dirty="0"/>
              <a:t>U hebt met het kindercentrum of gastouderbureau een schriftelijke overeenkomst afgesloten.</a:t>
            </a:r>
          </a:p>
          <a:p>
            <a:r>
              <a:rPr lang="nl-NL" dirty="0"/>
              <a:t>Het kind waarvoor u kinderopvangtoeslag vraagt, zit nog niet op het voortgezet onderwijs.</a:t>
            </a:r>
          </a:p>
          <a:p>
            <a:r>
              <a:rPr lang="nl-NL" dirty="0"/>
              <a:t>U of uw toeslagpartner betaalt de kosten voor kinderopvang. Een deel van de kosten wordt vergoed door de kinderopvangtoeslag. Het andere deel moet u daadwerkelijk zelf betalen aan de opvanginstelling.</a:t>
            </a:r>
          </a:p>
          <a:p>
            <a:r>
              <a:rPr lang="nl-NL" dirty="0"/>
              <a:t>U en uw toeslagpartner hebben de Nederlandse nationaliteit of een geldige verblijfsvergunning.</a:t>
            </a:r>
          </a:p>
        </p:txBody>
      </p:sp>
    </p:spTree>
    <p:extLst>
      <p:ext uri="{BB962C8B-B14F-4D97-AF65-F5344CB8AC3E}">
        <p14:creationId xmlns:p14="http://schemas.microsoft.com/office/powerpoint/2010/main" val="25161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uitkering en voorzieningen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AOW(volks)</a:t>
            </a:r>
          </a:p>
          <a:p>
            <a:r>
              <a:rPr lang="nl-NL" dirty="0" smtClean="0"/>
              <a:t>ANW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AKW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AWBZ</a:t>
            </a:r>
            <a:r>
              <a:rPr lang="nl-NL" dirty="0"/>
              <a:t>(volks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06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uitkering en voorzieningen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AOW(volks)</a:t>
            </a:r>
          </a:p>
          <a:p>
            <a:r>
              <a:rPr lang="nl-NL" dirty="0" smtClean="0"/>
              <a:t>ANW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AKW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AWBZ</a:t>
            </a:r>
            <a:r>
              <a:rPr lang="nl-NL" dirty="0"/>
              <a:t>(volks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WW(werknemers)</a:t>
            </a:r>
          </a:p>
          <a:p>
            <a:r>
              <a:rPr lang="nl-NL" dirty="0" smtClean="0"/>
              <a:t>WIA/WAO</a:t>
            </a:r>
            <a:r>
              <a:rPr lang="nl-NL" dirty="0"/>
              <a:t>(werknemers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67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uitkering en voorzieningen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AOW(volks)</a:t>
            </a:r>
          </a:p>
          <a:p>
            <a:r>
              <a:rPr lang="nl-NL" dirty="0" smtClean="0"/>
              <a:t>ANW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AKW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AWBZ</a:t>
            </a:r>
            <a:r>
              <a:rPr lang="nl-NL" dirty="0"/>
              <a:t>(volks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WW(werknemers)</a:t>
            </a:r>
          </a:p>
          <a:p>
            <a:r>
              <a:rPr lang="nl-NL" dirty="0" smtClean="0"/>
              <a:t>WIA/WAO</a:t>
            </a:r>
            <a:r>
              <a:rPr lang="nl-NL" dirty="0"/>
              <a:t>(werknemers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Bijstand(sociale</a:t>
            </a:r>
            <a:br>
              <a:rPr lang="nl-NL" dirty="0" smtClean="0"/>
            </a:br>
            <a:r>
              <a:rPr lang="nl-NL" dirty="0" smtClean="0"/>
              <a:t> voorzieningen)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54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www.youtube.com/watch?v=LvcWPcwCU78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948139" cy="396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21602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172819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8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uitkering en voorzieningen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AOW(volks)</a:t>
            </a:r>
          </a:p>
          <a:p>
            <a:r>
              <a:rPr lang="nl-NL" dirty="0" smtClean="0"/>
              <a:t>ANW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AKW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AWBZ</a:t>
            </a:r>
            <a:r>
              <a:rPr lang="nl-NL" dirty="0"/>
              <a:t>(volks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WW(werknemers)</a:t>
            </a:r>
          </a:p>
          <a:p>
            <a:r>
              <a:rPr lang="nl-NL" dirty="0" smtClean="0"/>
              <a:t>WIA/WAO</a:t>
            </a:r>
            <a:r>
              <a:rPr lang="nl-NL" dirty="0"/>
              <a:t>(werknemers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Bijstand(sociale</a:t>
            </a:r>
            <a:br>
              <a:rPr lang="nl-NL" dirty="0" smtClean="0"/>
            </a:br>
            <a:r>
              <a:rPr lang="nl-NL" dirty="0" smtClean="0"/>
              <a:t> voorzieningen)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U kunt een bijstandsuitkering aanvragen als u 18 jaar of ouder bent en Nederlander bent of kunt worden gelijkgesteld met een Nederlander. Bovendien moet u in Nederland wonen of verblijven. Bent u jonger dan 27 jaar? Dan moet u wel zelf eerst vier weken zoeken naar werk of opleidingsmogelijkheden.</a:t>
            </a:r>
          </a:p>
        </p:txBody>
      </p:sp>
    </p:spTree>
    <p:extLst>
      <p:ext uri="{BB962C8B-B14F-4D97-AF65-F5344CB8AC3E}">
        <p14:creationId xmlns:p14="http://schemas.microsoft.com/office/powerpoint/2010/main" val="273934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Overdrachtsinkomen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uitkering en voorzieningen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040188" cy="3845720"/>
          </a:xfrm>
        </p:spPr>
        <p:txBody>
          <a:bodyPr/>
          <a:lstStyle/>
          <a:p>
            <a:r>
              <a:rPr lang="nl-NL" dirty="0" smtClean="0"/>
              <a:t>AOW(volks)</a:t>
            </a:r>
          </a:p>
          <a:p>
            <a:r>
              <a:rPr lang="nl-NL" dirty="0" smtClean="0"/>
              <a:t>ANW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AKW</a:t>
            </a:r>
            <a:r>
              <a:rPr lang="nl-NL" dirty="0"/>
              <a:t>(volks</a:t>
            </a:r>
            <a:r>
              <a:rPr lang="nl-NL" dirty="0" smtClean="0"/>
              <a:t>)</a:t>
            </a:r>
          </a:p>
          <a:p>
            <a:r>
              <a:rPr lang="nl-NL" dirty="0" smtClean="0"/>
              <a:t>AWBZ</a:t>
            </a:r>
            <a:r>
              <a:rPr lang="nl-NL" dirty="0"/>
              <a:t>(volks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WW(werknemers)</a:t>
            </a:r>
          </a:p>
          <a:p>
            <a:r>
              <a:rPr lang="nl-NL" dirty="0" smtClean="0"/>
              <a:t>WIA/WAO</a:t>
            </a:r>
            <a:r>
              <a:rPr lang="nl-NL" dirty="0"/>
              <a:t>(werknemers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Bijstand(sociale</a:t>
            </a:r>
            <a:br>
              <a:rPr lang="nl-NL" dirty="0" smtClean="0"/>
            </a:br>
            <a:r>
              <a:rPr lang="nl-NL" dirty="0" smtClean="0"/>
              <a:t> voorzieningen)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63370022"/>
              </p:ext>
            </p:extLst>
          </p:nvPr>
        </p:nvGraphicFramePr>
        <p:xfrm>
          <a:off x="4645025" y="2708920"/>
          <a:ext cx="4041774" cy="3096344"/>
        </p:xfrm>
        <a:graphic>
          <a:graphicData uri="http://schemas.openxmlformats.org/drawingml/2006/table">
            <a:tbl>
              <a:tblPr/>
              <a:tblGrid>
                <a:gridCol w="2020887"/>
                <a:gridCol w="2020887"/>
              </a:tblGrid>
              <a:tr h="87667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1" dirty="0">
                          <a:solidFill>
                            <a:srgbClr val="FFFFFF"/>
                          </a:solidFill>
                          <a:effectLst/>
                        </a:rPr>
                        <a:t>Leefsituatie</a:t>
                      </a:r>
                    </a:p>
                  </a:txBody>
                  <a:tcPr marL="23390" marR="23390" marT="9356" marB="9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43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1">
                          <a:solidFill>
                            <a:srgbClr val="FFFFFF"/>
                          </a:solidFill>
                          <a:effectLst/>
                        </a:rPr>
                        <a:t>Wettelijke basisuitkering (incl. vakantiegeld) per maand</a:t>
                      </a:r>
                    </a:p>
                  </a:txBody>
                  <a:tcPr marL="23390" marR="23390" marT="9356" marB="9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4372"/>
                    </a:solidFill>
                  </a:tcPr>
                </a:tc>
              </a:tr>
              <a:tr h="466328">
                <a:tc>
                  <a:txBody>
                    <a:bodyPr/>
                    <a:lstStyle/>
                    <a:p>
                      <a:pPr fontAlgn="t"/>
                      <a:r>
                        <a:rPr lang="nl-NL" sz="900">
                          <a:effectLst/>
                        </a:rPr>
                        <a:t>U bent </a:t>
                      </a:r>
                      <a:r>
                        <a:rPr lang="nl-NL" sz="900" u="none" strike="noStrike">
                          <a:solidFill>
                            <a:srgbClr val="0A538E"/>
                          </a:solidFill>
                          <a:effectLst/>
                          <a:hlinkClick r:id="rId2"/>
                        </a:rPr>
                        <a:t>alleenstaand</a:t>
                      </a:r>
                      <a:r>
                        <a:rPr lang="nl-NL" sz="900">
                          <a:effectLst/>
                        </a:rPr>
                        <a:t> en 21 jaar of ouder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>
                          <a:effectLst/>
                        </a:rPr>
                        <a:t>€ 677,27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</a:tr>
              <a:tr h="876672">
                <a:tc>
                  <a:txBody>
                    <a:bodyPr/>
                    <a:lstStyle/>
                    <a:p>
                      <a:pPr fontAlgn="t"/>
                      <a:r>
                        <a:rPr lang="nl-NL" sz="900">
                          <a:effectLst/>
                        </a:rPr>
                        <a:t>U bent </a:t>
                      </a:r>
                      <a:r>
                        <a:rPr lang="nl-NL" sz="900" u="none" strike="noStrike">
                          <a:solidFill>
                            <a:srgbClr val="0A538E"/>
                          </a:solidFill>
                          <a:effectLst/>
                          <a:hlinkClick r:id="rId3"/>
                        </a:rPr>
                        <a:t>alleenstaande ouder</a:t>
                      </a:r>
                      <a:r>
                        <a:rPr lang="nl-NL" sz="900">
                          <a:effectLst/>
                        </a:rPr>
                        <a:t> en 21 jaar of ouder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>
                          <a:effectLst/>
                        </a:rPr>
                        <a:t>€ 948,18 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</a:tr>
              <a:tr h="876672">
                <a:tc>
                  <a:txBody>
                    <a:bodyPr/>
                    <a:lstStyle/>
                    <a:p>
                      <a:pPr fontAlgn="t"/>
                      <a:r>
                        <a:rPr lang="nl-NL" sz="900">
                          <a:effectLst/>
                        </a:rPr>
                        <a:t>U bent </a:t>
                      </a:r>
                      <a:r>
                        <a:rPr lang="nl-NL" sz="900" u="none" strike="noStrike">
                          <a:solidFill>
                            <a:srgbClr val="0A538E"/>
                          </a:solidFill>
                          <a:effectLst/>
                          <a:hlinkClick r:id="rId4"/>
                        </a:rPr>
                        <a:t>gehuwd</a:t>
                      </a:r>
                      <a:r>
                        <a:rPr lang="nl-NL" sz="900">
                          <a:effectLst/>
                        </a:rPr>
                        <a:t> en beiden jonger dan de pensioengerechtigde leeftijd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dirty="0">
                          <a:effectLst/>
                        </a:rPr>
                        <a:t>€ 1.354,54 </a:t>
                      </a:r>
                    </a:p>
                  </a:txBody>
                  <a:tcPr marL="23390" marR="23390" marT="9356" marB="9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9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 besteedbare inkomen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Primaire inkomen</a:t>
            </a:r>
          </a:p>
          <a:p>
            <a:r>
              <a:rPr lang="nl-NL" dirty="0" smtClean="0"/>
              <a:t>Overdrachtsinkomen           +</a:t>
            </a:r>
          </a:p>
          <a:p>
            <a:r>
              <a:rPr lang="nl-NL" u="sng" dirty="0" smtClean="0"/>
              <a:t>Belastingen en premies        -</a:t>
            </a:r>
          </a:p>
          <a:p>
            <a:r>
              <a:rPr lang="nl-NL" dirty="0" smtClean="0"/>
              <a:t>Vrij besteedbare inkomen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70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 besteedbare inkomen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Primaire inkomen</a:t>
            </a:r>
          </a:p>
          <a:p>
            <a:r>
              <a:rPr lang="nl-NL" dirty="0" smtClean="0"/>
              <a:t>Overdrachtsinkomen           +</a:t>
            </a:r>
          </a:p>
          <a:p>
            <a:r>
              <a:rPr lang="nl-NL" u="sng" dirty="0" smtClean="0"/>
              <a:t>Belastingen en premies        -</a:t>
            </a:r>
          </a:p>
          <a:p>
            <a:r>
              <a:rPr lang="nl-NL" dirty="0" smtClean="0"/>
              <a:t>Vrij besteedbare inkomen</a:t>
            </a:r>
          </a:p>
          <a:p>
            <a:endParaRPr lang="nl-NL" dirty="0"/>
          </a:p>
          <a:p>
            <a:r>
              <a:rPr lang="nl-NL" dirty="0" smtClean="0"/>
              <a:t>Voorbeeld bladzijde 233 tekstboek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54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2390"/>
            <a:ext cx="69775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42390"/>
            <a:ext cx="26193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32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b="1" dirty="0" smtClean="0"/>
              <a:t>Prikkel tot betere arbeidsprestaties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02433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2581"/>
            <a:ext cx="2952328" cy="2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Prikkel tot betere arbeidsprestaties</a:t>
            </a:r>
          </a:p>
          <a:p>
            <a:endParaRPr lang="nl-NL" dirty="0"/>
          </a:p>
          <a:p>
            <a:r>
              <a:rPr lang="nl-NL" b="1" dirty="0" smtClean="0"/>
              <a:t>Prikkel tot mobiliteit</a:t>
            </a:r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2771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5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Prikkel tot betere arbeidsprestaties</a:t>
            </a:r>
          </a:p>
          <a:p>
            <a:endParaRPr lang="nl-NL" dirty="0"/>
          </a:p>
          <a:p>
            <a:r>
              <a:rPr lang="nl-NL" dirty="0" smtClean="0"/>
              <a:t>Prikkel tot mobiliteit</a:t>
            </a:r>
          </a:p>
          <a:p>
            <a:endParaRPr lang="nl-NL" dirty="0"/>
          </a:p>
          <a:p>
            <a:r>
              <a:rPr lang="nl-NL" b="1" dirty="0" smtClean="0"/>
              <a:t>Invloed op investeringen en werkgelegenheid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Hogere lonen leiden tot -&gt; lagere bedrijfswinsten -&gt; bedrijfsinvesteringen nemen af -&gt; slecht voor arbeidsplaatsen.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50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Prikkel tot betere arbeidsprestaties</a:t>
            </a:r>
          </a:p>
          <a:p>
            <a:endParaRPr lang="nl-NL" dirty="0"/>
          </a:p>
          <a:p>
            <a:r>
              <a:rPr lang="nl-NL" dirty="0" smtClean="0"/>
              <a:t>Prikkel tot mobiliteit</a:t>
            </a:r>
          </a:p>
          <a:p>
            <a:endParaRPr lang="nl-NL" dirty="0"/>
          </a:p>
          <a:p>
            <a:r>
              <a:rPr lang="nl-NL" b="1" dirty="0" smtClean="0"/>
              <a:t>Invloed op investeringen en werkgelegenheid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Hogere lonen leiden tot -&gt; lagere bedrijfswinsten -&gt; bedrijfsinvesteringen nemen af -&gt; slecht voor arbeidsplaatsen.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4752528" cy="22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75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een inkomensverschil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Prikkel tot betere arbeidsprestaties</a:t>
            </a:r>
          </a:p>
          <a:p>
            <a:endParaRPr lang="nl-NL" dirty="0"/>
          </a:p>
          <a:p>
            <a:r>
              <a:rPr lang="nl-NL" dirty="0" smtClean="0"/>
              <a:t>Prikkel tot mobiliteit</a:t>
            </a:r>
          </a:p>
          <a:p>
            <a:endParaRPr lang="nl-NL" dirty="0"/>
          </a:p>
          <a:p>
            <a:r>
              <a:rPr lang="nl-NL" b="1" dirty="0" smtClean="0"/>
              <a:t>Invloed op investeringen en werkgelegenheid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Hogere lonen leiden tot -&gt; lagere bedrijfswinsten -&gt; bedrijfsinvesteringen nemen af -&gt; slecht voor arbeidsplaatsen.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3888432" cy="22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1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Kapitalisme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984776" cy="47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1935088" cy="12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4761"/>
            <a:ext cx="1800200" cy="14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8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b="1" dirty="0" smtClean="0"/>
              <a:t>Schaarste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Als de vraag naar personeel groter is, stijgen de lonen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57421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5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b="1" dirty="0" smtClean="0"/>
              <a:t>Productiviteit en prestatie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Hoe betere productie, hoe meer loon</a:t>
            </a:r>
            <a:br>
              <a:rPr lang="nl-NL" dirty="0" smtClean="0"/>
            </a:br>
            <a:endParaRPr lang="nl-NL" dirty="0"/>
          </a:p>
          <a:p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86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b="1" dirty="0" smtClean="0"/>
              <a:t>Opleiding en scholing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Een geschoold iemand verdient meer dan een ongeschoold iemand</a:t>
            </a:r>
          </a:p>
          <a:p>
            <a:endParaRPr lang="nl-NL" dirty="0"/>
          </a:p>
          <a:p>
            <a:r>
              <a:rPr lang="nl-NL" dirty="0" smtClean="0"/>
              <a:t>HBO VS. MBO</a:t>
            </a:r>
            <a:br>
              <a:rPr lang="nl-NL" dirty="0" smtClean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285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b="1" dirty="0" smtClean="0"/>
              <a:t>Verantwoordelijkheid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Wie heeft het meeste verantwoordelijkheid?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3384376" cy="25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7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dirty="0" smtClean="0"/>
              <a:t>Verantwoordelijkheid</a:t>
            </a:r>
          </a:p>
          <a:p>
            <a:r>
              <a:rPr lang="nl-NL" b="1" dirty="0" smtClean="0"/>
              <a:t>Leeftijd en ervaring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Ervaren mensen verdienen meer</a:t>
            </a:r>
            <a:endParaRPr lang="nl-NL" dirty="0"/>
          </a:p>
          <a:p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6824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49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dirty="0" smtClean="0"/>
              <a:t>Verantwoordelijkheid</a:t>
            </a:r>
          </a:p>
          <a:p>
            <a:r>
              <a:rPr lang="nl-NL" dirty="0" smtClean="0"/>
              <a:t>Leeftijd en ervaring</a:t>
            </a:r>
          </a:p>
          <a:p>
            <a:r>
              <a:rPr lang="nl-NL" b="1" dirty="0" smtClean="0"/>
              <a:t>Risico, zwaarte en onaangenaamheid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736304" cy="20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1884"/>
            <a:ext cx="2898936" cy="22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633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dirty="0" smtClean="0"/>
              <a:t>Verantwoordelijkheid</a:t>
            </a:r>
          </a:p>
          <a:p>
            <a:r>
              <a:rPr lang="nl-NL" dirty="0" smtClean="0"/>
              <a:t>Leeftijd en ervaring</a:t>
            </a:r>
          </a:p>
          <a:p>
            <a:r>
              <a:rPr lang="nl-NL" dirty="0" smtClean="0"/>
              <a:t>Risico, zwaarte en onaangenaamheid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736304" cy="20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1884"/>
            <a:ext cx="2898936" cy="22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7536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57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dirty="0" smtClean="0"/>
              <a:t>Verantwoordelijkheid</a:t>
            </a:r>
          </a:p>
          <a:p>
            <a:r>
              <a:rPr lang="nl-NL" dirty="0" smtClean="0"/>
              <a:t>Leeftijd en ervaring</a:t>
            </a:r>
          </a:p>
          <a:p>
            <a:r>
              <a:rPr lang="nl-NL" dirty="0" smtClean="0"/>
              <a:t>Risico, zwaarte en onaangenaamheid</a:t>
            </a:r>
          </a:p>
          <a:p>
            <a:r>
              <a:rPr lang="nl-NL" b="1" dirty="0" smtClean="0"/>
              <a:t>Aanleg/ talent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38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50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de verschillen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Schaarste</a:t>
            </a:r>
          </a:p>
          <a:p>
            <a:r>
              <a:rPr lang="nl-NL" dirty="0" smtClean="0"/>
              <a:t>Productiviteit en prestatie</a:t>
            </a:r>
          </a:p>
          <a:p>
            <a:r>
              <a:rPr lang="nl-NL" dirty="0" smtClean="0"/>
              <a:t>Opleiding en scholing</a:t>
            </a:r>
          </a:p>
          <a:p>
            <a:r>
              <a:rPr lang="nl-NL" dirty="0" smtClean="0"/>
              <a:t>Verantwoordelijkheid</a:t>
            </a:r>
          </a:p>
          <a:p>
            <a:r>
              <a:rPr lang="nl-NL" dirty="0" smtClean="0"/>
              <a:t>Leeftijd en ervaring</a:t>
            </a:r>
          </a:p>
          <a:p>
            <a:r>
              <a:rPr lang="nl-NL" dirty="0" smtClean="0"/>
              <a:t>Risico, zwaarte en onaangenaamheid</a:t>
            </a:r>
          </a:p>
          <a:p>
            <a:r>
              <a:rPr lang="nl-NL" dirty="0" smtClean="0"/>
              <a:t>Aanleg/ talent</a:t>
            </a:r>
          </a:p>
          <a:p>
            <a:r>
              <a:rPr lang="nl-NL" b="1" dirty="0" smtClean="0"/>
              <a:t>Vermogensbezit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Als je veel huizen verhuurt of je hebt veel spaargeld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40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Nationaal inkomen per hoofd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24736" cy="51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7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Inkomensverdeling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ongelijk dan 100 jaar geleden.</a:t>
            </a:r>
          </a:p>
          <a:p>
            <a:endParaRPr lang="nl-NL" dirty="0"/>
          </a:p>
          <a:p>
            <a:r>
              <a:rPr lang="nl-NL" dirty="0" smtClean="0"/>
              <a:t>Derde wereldlanden zijn de verschillen groter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832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Nationaal inkomen per hoofd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u="sng" dirty="0" smtClean="0"/>
              <a:t>Nationaal inkomen </a:t>
            </a:r>
          </a:p>
          <a:p>
            <a:r>
              <a:rPr lang="nl-NL" dirty="0" smtClean="0"/>
              <a:t>Aantal inwoners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549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kan je nog meer welvaart 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Vrije tijd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Werken om te leven of leven om te 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778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kan je nog meer welvaart 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Vrije tijd</a:t>
            </a:r>
          </a:p>
          <a:p>
            <a:r>
              <a:rPr lang="nl-NL" dirty="0" smtClean="0"/>
              <a:t>Niet-geregistreerde productie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Verhoogt wel de welvaart, maar niet het inkomen</a:t>
            </a:r>
            <a:endParaRPr lang="nl-N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3118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kan je nog meer welvaart 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Vrije tijd</a:t>
            </a:r>
          </a:p>
          <a:p>
            <a:r>
              <a:rPr lang="nl-NL" dirty="0" smtClean="0"/>
              <a:t>Niet-geregistreerde productie</a:t>
            </a:r>
          </a:p>
          <a:p>
            <a:r>
              <a:rPr lang="nl-NL" dirty="0" smtClean="0"/>
              <a:t>Inkomensverdeling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Iemand verdient misschien 0 euro en de andere 2 miljoen.</a:t>
            </a:r>
            <a:br>
              <a:rPr lang="nl-NL" dirty="0" smtClean="0"/>
            </a:br>
            <a:r>
              <a:rPr lang="nl-NL" dirty="0" smtClean="0"/>
              <a:t>Gemiddeld is dat 1 miljoen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050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kan je nog meer welvaart 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Vrije tijd</a:t>
            </a:r>
          </a:p>
          <a:p>
            <a:r>
              <a:rPr lang="nl-NL" dirty="0" smtClean="0"/>
              <a:t>Niet-geregistreerde productie</a:t>
            </a:r>
          </a:p>
          <a:p>
            <a:r>
              <a:rPr lang="nl-NL" dirty="0" smtClean="0"/>
              <a:t>Inkomensverdeling</a:t>
            </a:r>
          </a:p>
          <a:p>
            <a:r>
              <a:rPr lang="nl-NL" dirty="0" smtClean="0"/>
              <a:t>Uitputting natuurlijke hulpbronnen en milieuvervuiling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90" y="1916832"/>
            <a:ext cx="3067933" cy="403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83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kan je nog meer welvaart 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Vrije tijd</a:t>
            </a:r>
          </a:p>
          <a:p>
            <a:r>
              <a:rPr lang="nl-NL" dirty="0" smtClean="0"/>
              <a:t>Niet-geregistreerde productie</a:t>
            </a:r>
          </a:p>
          <a:p>
            <a:r>
              <a:rPr lang="nl-NL" dirty="0" smtClean="0"/>
              <a:t>Inkomensverdeling</a:t>
            </a:r>
          </a:p>
          <a:p>
            <a:r>
              <a:rPr lang="nl-NL" dirty="0" smtClean="0"/>
              <a:t>Uitputting natuurlijke hulpbronnen en milieuvervuiling</a:t>
            </a:r>
          </a:p>
          <a:p>
            <a:r>
              <a:rPr lang="nl-NL" dirty="0" smtClean="0"/>
              <a:t>Prijsverschillen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Nationaal inkomen kan laag zijn, maar de prijzen ook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442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Internationale welvaart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Schoon drinkwater?</a:t>
            </a:r>
          </a:p>
          <a:p>
            <a:r>
              <a:rPr lang="nl-NL" dirty="0" smtClean="0"/>
              <a:t>Energieverbruik per inwoner?</a:t>
            </a:r>
          </a:p>
          <a:p>
            <a:r>
              <a:rPr lang="nl-NL" dirty="0" smtClean="0"/>
              <a:t>Percentage analfabeten?</a:t>
            </a:r>
          </a:p>
          <a:p>
            <a:r>
              <a:rPr lang="nl-NL" dirty="0" smtClean="0"/>
              <a:t>Aantal artsen per 100.000 inwoners?</a:t>
            </a:r>
          </a:p>
          <a:p>
            <a:r>
              <a:rPr lang="nl-NL" dirty="0" smtClean="0"/>
              <a:t>Kindersterfte?</a:t>
            </a:r>
          </a:p>
          <a:p>
            <a:r>
              <a:rPr lang="nl-NL" smtClean="0"/>
              <a:t>Levensverwachting?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24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Babyboom Rambam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www.uitzendinggemist.nl/afleveringen/1394964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79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Inkomensverdeling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ongelijk dan 100 jaar geleden.</a:t>
            </a:r>
            <a:br>
              <a:rPr lang="nl-NL" dirty="0" smtClean="0"/>
            </a:br>
            <a:r>
              <a:rPr lang="nl-NL" dirty="0" smtClean="0"/>
              <a:t>Verschillen worden kleiner -&gt; </a:t>
            </a:r>
            <a:r>
              <a:rPr lang="nl-NL" b="1" dirty="0" smtClean="0"/>
              <a:t>nivellering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Derde wereldlanden zijn de verschillen groter</a:t>
            </a:r>
            <a:br>
              <a:rPr lang="nl-NL" dirty="0" smtClean="0"/>
            </a:br>
            <a:r>
              <a:rPr lang="nl-NL" dirty="0" smtClean="0"/>
              <a:t>Verschillen worden groter -&gt; </a:t>
            </a:r>
            <a:r>
              <a:rPr lang="nl-NL" b="1" dirty="0" smtClean="0"/>
              <a:t>denivellering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2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Inkomensverdeling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ongelijk dan 100 jaar geleden.</a:t>
            </a:r>
            <a:br>
              <a:rPr lang="nl-NL" dirty="0" smtClean="0"/>
            </a:br>
            <a:r>
              <a:rPr lang="nl-NL" dirty="0" smtClean="0"/>
              <a:t>Verschillen worden kleiner -&gt; </a:t>
            </a:r>
            <a:r>
              <a:rPr lang="nl-NL" b="1" dirty="0" smtClean="0"/>
              <a:t>nivellering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Derde wereldlanden zijn de verschillen groter</a:t>
            </a:r>
            <a:br>
              <a:rPr lang="nl-NL" dirty="0" smtClean="0"/>
            </a:br>
            <a:r>
              <a:rPr lang="nl-NL" dirty="0" smtClean="0"/>
              <a:t>Verschillen worden groter -&gt; </a:t>
            </a:r>
            <a:r>
              <a:rPr lang="nl-NL" b="1" dirty="0" smtClean="0"/>
              <a:t>denivellering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         </a:t>
            </a:r>
            <a:r>
              <a:rPr lang="nl-NL" sz="1400" b="1" dirty="0" smtClean="0"/>
              <a:t>nivellering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2800" b="1" dirty="0" smtClean="0"/>
              <a:t>d e n i v e l </a:t>
            </a:r>
            <a:r>
              <a:rPr lang="nl-NL" sz="2800" b="1" dirty="0" err="1" smtClean="0"/>
              <a:t>l</a:t>
            </a:r>
            <a:r>
              <a:rPr lang="nl-NL" sz="2800" b="1" dirty="0" smtClean="0"/>
              <a:t> e r i n g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170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inkomens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Soort inkomen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Loon, salaris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35" y="2492896"/>
            <a:ext cx="4176464" cy="25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7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inkomens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Soort inkomen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Loon, salaris</a:t>
            </a:r>
          </a:p>
          <a:p>
            <a:endParaRPr lang="nl-NL" dirty="0"/>
          </a:p>
          <a:p>
            <a:r>
              <a:rPr lang="nl-NL" dirty="0" smtClean="0"/>
              <a:t>Honorarium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2736304" cy="40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4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inkomens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Soort inkomen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Loon, salaris</a:t>
            </a:r>
          </a:p>
          <a:p>
            <a:endParaRPr lang="nl-NL" dirty="0"/>
          </a:p>
          <a:p>
            <a:r>
              <a:rPr lang="nl-NL" dirty="0" smtClean="0"/>
              <a:t>Honorarium</a:t>
            </a:r>
          </a:p>
          <a:p>
            <a:endParaRPr lang="nl-NL" dirty="0"/>
          </a:p>
          <a:p>
            <a:r>
              <a:rPr lang="nl-NL" dirty="0"/>
              <a:t>Royalty</a:t>
            </a:r>
            <a:br>
              <a:rPr lang="nl-NL" dirty="0"/>
            </a:br>
            <a:r>
              <a:rPr lang="nl-NL" dirty="0" err="1"/>
              <a:t>Royalties</a:t>
            </a:r>
            <a:r>
              <a:rPr lang="nl-NL" dirty="0"/>
              <a:t> zijn vergoedingen voor het gebruik van geestelijk eigendom. Dat kunnen vergoedingen zijn voor het gebruik van tekst, van muziek, van illustraties en van afbeeldingen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2305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26" y="4365104"/>
            <a:ext cx="2304256" cy="197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17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1084</Words>
  <Application>Microsoft Office PowerPoint</Application>
  <PresentationFormat>Diavoorstelling (4:3)</PresentationFormat>
  <Paragraphs>313</Paragraphs>
  <Slides>47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Stroom</vt:lpstr>
      <vt:lpstr>Inkomensverdeling</vt:lpstr>
      <vt:lpstr>Communisme</vt:lpstr>
      <vt:lpstr>Kapitalisme</vt:lpstr>
      <vt:lpstr>Inkomensverdeling</vt:lpstr>
      <vt:lpstr>Inkomensverdeling</vt:lpstr>
      <vt:lpstr>Inkomensverdeling</vt:lpstr>
      <vt:lpstr>Primaire inkomens</vt:lpstr>
      <vt:lpstr>Primaire inkomens</vt:lpstr>
      <vt:lpstr>Primaire inkomens</vt:lpstr>
      <vt:lpstr>Primaire inkomens</vt:lpstr>
      <vt:lpstr>Inkomens uit bezit</vt:lpstr>
      <vt:lpstr>Overdrachtsinkomen</vt:lpstr>
      <vt:lpstr>Overdrachtsinkomen</vt:lpstr>
      <vt:lpstr>Overdrachtsinkomen</vt:lpstr>
      <vt:lpstr>Overdrachtsinkomen</vt:lpstr>
      <vt:lpstr>Overdrachtsinkomen</vt:lpstr>
      <vt:lpstr>Overdrachtsinkomen</vt:lpstr>
      <vt:lpstr>Overdrachtsinkomen</vt:lpstr>
      <vt:lpstr>Overdrachtsinkomen</vt:lpstr>
      <vt:lpstr>Overdrachtsinkomen</vt:lpstr>
      <vt:lpstr>Overdrachtsinkomen</vt:lpstr>
      <vt:lpstr>Vrij besteedbare inkomen</vt:lpstr>
      <vt:lpstr>Vrij besteedbare inkomen</vt:lpstr>
      <vt:lpstr>Functie van een inkomensverschil</vt:lpstr>
      <vt:lpstr>Functie van een inkomensverschil</vt:lpstr>
      <vt:lpstr>Functie van een inkomensverschil</vt:lpstr>
      <vt:lpstr>Functie van een inkomensverschil</vt:lpstr>
      <vt:lpstr>Functie van een inkomensverschil</vt:lpstr>
      <vt:lpstr>Functie van een inkomensverschil</vt:lpstr>
      <vt:lpstr>Hoe ontstaan de verschillen</vt:lpstr>
      <vt:lpstr>Hoe ontstaan de verschillen</vt:lpstr>
      <vt:lpstr>Hoe ontstaan de verschillen</vt:lpstr>
      <vt:lpstr>Hoe ontstaan de verschillen</vt:lpstr>
      <vt:lpstr>Hoe ontstaan de verschillen</vt:lpstr>
      <vt:lpstr>Hoe ontstaan de verschillen</vt:lpstr>
      <vt:lpstr>Hoe ontstaan de verschillen</vt:lpstr>
      <vt:lpstr>Hoe ontstaan de verschillen</vt:lpstr>
      <vt:lpstr>Hoe ontstaan de verschillen</vt:lpstr>
      <vt:lpstr>Nationaal inkomen per hoofd</vt:lpstr>
      <vt:lpstr>Nationaal inkomen per hoofd</vt:lpstr>
      <vt:lpstr>Hoe kan je nog meer welvaart zien?</vt:lpstr>
      <vt:lpstr>Hoe kan je nog meer welvaart zien?</vt:lpstr>
      <vt:lpstr>Hoe kan je nog meer welvaart zien?</vt:lpstr>
      <vt:lpstr>Hoe kan je nog meer welvaart zien?</vt:lpstr>
      <vt:lpstr>Hoe kan je nog meer welvaart zien?</vt:lpstr>
      <vt:lpstr>Internationale welvaart</vt:lpstr>
      <vt:lpstr>Babyboom Rambam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Inkomensverdeling</dc:title>
  <dc:creator>Mathijs Hage</dc:creator>
  <cp:lastModifiedBy>Mathijs Hage</cp:lastModifiedBy>
  <cp:revision>1</cp:revision>
  <dcterms:created xsi:type="dcterms:W3CDTF">2014-02-26T08:39:40Z</dcterms:created>
  <dcterms:modified xsi:type="dcterms:W3CDTF">2014-02-26T08:41:17Z</dcterms:modified>
</cp:coreProperties>
</file>