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303" r:id="rId2"/>
    <p:sldId id="304" r:id="rId3"/>
    <p:sldId id="307" r:id="rId4"/>
    <p:sldId id="306" r:id="rId5"/>
    <p:sldId id="305" r:id="rId6"/>
    <p:sldId id="309" r:id="rId7"/>
    <p:sldId id="310" r:id="rId8"/>
    <p:sldId id="324" r:id="rId9"/>
    <p:sldId id="325" r:id="rId10"/>
    <p:sldId id="326" r:id="rId11"/>
    <p:sldId id="311" r:id="rId12"/>
    <p:sldId id="327" r:id="rId13"/>
    <p:sldId id="329" r:id="rId14"/>
    <p:sldId id="328" r:id="rId15"/>
    <p:sldId id="312" r:id="rId16"/>
    <p:sldId id="330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40" r:id="rId35"/>
    <p:sldId id="339" r:id="rId36"/>
    <p:sldId id="341" r:id="rId37"/>
    <p:sldId id="342" r:id="rId38"/>
    <p:sldId id="343" r:id="rId39"/>
    <p:sldId id="344" r:id="rId40"/>
    <p:sldId id="346" r:id="rId41"/>
    <p:sldId id="345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01" autoAdjust="0"/>
    <p:restoredTop sz="94660"/>
  </p:normalViewPr>
  <p:slideViewPr>
    <p:cSldViewPr>
      <p:cViewPr>
        <p:scale>
          <a:sx n="75" d="100"/>
          <a:sy n="75" d="100"/>
        </p:scale>
        <p:origin x="-177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5C38-1225-4886-BCB0-B942C3158686}" type="datetimeFigureOut">
              <a:rPr lang="nl-NL" smtClean="0"/>
              <a:t>26-2-2014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638D4-177E-42B9-AE47-AF85459C9F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67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26-2-2014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26-2-2014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26-2-2014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26-2-2014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26-2-2014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26-2-2014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26-2-2014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26-2-2014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26-2-2014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26-2-2014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26-2-2014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F7B373-620C-4352-AD3F-2748D02F841F}" type="datetimeFigureOut">
              <a:rPr lang="nl-NL" smtClean="0"/>
              <a:t>26-2-2014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r_wSAB_Ciw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ie.nl/video/algemeen/Dijsselbloem-over-nullijn-ambtenaren/m1mz72vfcmmi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ie.nl/video/algemeen/Dijsselbloem-over-nullijn-ambtenaren/m1mz72vfcmmi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17.3 t/m 17.5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Sociale zekerheid, herverdeling, sociale verzekeringen en sociale voorzieningen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917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verzekeringen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Volksverzekeringen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Werknemersverzekeringen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AOW: Algemene ouderdomswet</a:t>
            </a:r>
          </a:p>
          <a:p>
            <a:r>
              <a:rPr lang="nl-NL" dirty="0" smtClean="0"/>
              <a:t>ANW: Algemene nabestaandenwet</a:t>
            </a:r>
          </a:p>
          <a:p>
            <a:r>
              <a:rPr lang="nl-NL" dirty="0" smtClean="0"/>
              <a:t>AWBZ: Algemene wet bijzondere ziektekosten</a:t>
            </a:r>
          </a:p>
          <a:p>
            <a:r>
              <a:rPr lang="nl-NL" dirty="0" smtClean="0"/>
              <a:t>AKW: Algemene kinderbijslagwet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Tegemoetkoming in opvoeding kinderen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681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verzekeringen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…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Werknemersverzekeringen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WW: Werkloosheidswet</a:t>
            </a:r>
          </a:p>
          <a:p>
            <a:endParaRPr lang="nl-NL" dirty="0"/>
          </a:p>
          <a:p>
            <a:r>
              <a:rPr lang="nl-NL" dirty="0" smtClean="0"/>
              <a:t>WIA: Wet werk en inkomen naar arbeidsvermogen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2874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verzekeringen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…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Werknemersverzekeringen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WW: Werkloosheidswet</a:t>
            </a:r>
          </a:p>
          <a:p>
            <a:endParaRPr lang="nl-NL" dirty="0"/>
          </a:p>
          <a:p>
            <a:r>
              <a:rPr lang="nl-NL" dirty="0" smtClean="0"/>
              <a:t>WIA: Wet werk en inkomen naar arbeidsvermogen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622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verzekeringen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…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Werknemersverzekeringen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Inschrijven bij CWI</a:t>
            </a:r>
            <a:br>
              <a:rPr lang="nl-NL" dirty="0" smtClean="0"/>
            </a:br>
            <a:r>
              <a:rPr lang="nl-NL" dirty="0"/>
              <a:t>Heeft u recht op een WW-uitkering? Dan krijgt u altijd een basisuitkering van 3 maanden. De eerste 2 maanden krijgt u 75% van uw dagloon, de derde maand 70%. Als u langer dan 3 maanden WW krijgt, blijft de hoogte van uw uitkering na de derde maand 70% van uw dagloon.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WW: Werkloosheidswet</a:t>
            </a:r>
          </a:p>
          <a:p>
            <a:endParaRPr lang="nl-NL" dirty="0"/>
          </a:p>
          <a:p>
            <a:r>
              <a:rPr lang="nl-NL" dirty="0" smtClean="0"/>
              <a:t>WIA: Wet werk en inkomen naar arbeidsvermogen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5592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verzekeringen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…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Werknemersverzekeringen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Lees blz. 238 tekstboek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WW: Werkloosheidswet</a:t>
            </a:r>
          </a:p>
          <a:p>
            <a:endParaRPr lang="nl-NL" dirty="0"/>
          </a:p>
          <a:p>
            <a:r>
              <a:rPr lang="nl-NL" dirty="0" smtClean="0"/>
              <a:t>WIA: Wet werk en inkomen naar arbeidsvermogen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3304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voorzieningen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WWB: Wet werk en bijstand</a:t>
            </a:r>
          </a:p>
          <a:p>
            <a:endParaRPr lang="nl-NL" dirty="0"/>
          </a:p>
          <a:p>
            <a:r>
              <a:rPr lang="nl-NL" dirty="0" smtClean="0"/>
              <a:t>IOAW: Wet inkomensvoorziening oudere en gedeeltelijk arbeidsongeschikte werkloze werknemers</a:t>
            </a:r>
          </a:p>
          <a:p>
            <a:endParaRPr lang="nl-NL" dirty="0"/>
          </a:p>
          <a:p>
            <a:r>
              <a:rPr lang="nl-NL" dirty="0" smtClean="0"/>
              <a:t>IOAZ: Wet inkomensvoorziening oudere en gedeeltelijk arbeidsongeschikte gewezen zelfstandigen</a:t>
            </a:r>
          </a:p>
          <a:p>
            <a:endParaRPr lang="nl-NL" dirty="0"/>
          </a:p>
          <a:p>
            <a:r>
              <a:rPr lang="nl-NL" dirty="0" smtClean="0"/>
              <a:t>WAJONG: Wet arbeidsongeschiktheidsvoorziening jonggehandicapten </a:t>
            </a:r>
          </a:p>
        </p:txBody>
      </p:sp>
    </p:spTree>
    <p:extLst>
      <p:ext uri="{BB962C8B-B14F-4D97-AF65-F5344CB8AC3E}">
        <p14:creationId xmlns:p14="http://schemas.microsoft.com/office/powerpoint/2010/main" val="3478489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voorzieningen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WWB: Wet werk en bijstand (70% van minimumloon)</a:t>
            </a:r>
          </a:p>
          <a:p>
            <a:endParaRPr lang="nl-NL" dirty="0"/>
          </a:p>
          <a:p>
            <a:r>
              <a:rPr lang="nl-NL" dirty="0" smtClean="0"/>
              <a:t>IOAW: Wet inkomensvoorziening oudere en gedeeltelijk arbeidsongeschikte werkloze werknemers</a:t>
            </a:r>
          </a:p>
          <a:p>
            <a:endParaRPr lang="nl-NL" dirty="0"/>
          </a:p>
          <a:p>
            <a:r>
              <a:rPr lang="nl-NL" dirty="0" smtClean="0"/>
              <a:t>IOAZ: Wet inkomensvoorziening oudere en gedeeltelijk arbeidsongeschikte gewezen zelfstandigen</a:t>
            </a:r>
          </a:p>
          <a:p>
            <a:endParaRPr lang="nl-NL" dirty="0"/>
          </a:p>
          <a:p>
            <a:r>
              <a:rPr lang="nl-NL" dirty="0" smtClean="0"/>
              <a:t>WAJONG: Wet arbeidsongeschiktheidsvoorziening jonggehandicapten (17 jaar en minstens 25</a:t>
            </a:r>
            <a:r>
              <a:rPr lang="nl-NL" smtClean="0"/>
              <a:t>% arbeidsongeschikt)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7401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Probleem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Oplossing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581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Probleem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Oplossing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Vergrijzing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/>
              <a:t>Beroepsbevolking stijgt minder hard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66" y="1844824"/>
            <a:ext cx="426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66" y="4435624"/>
            <a:ext cx="4267200" cy="189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48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Probleem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Oplossing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Vergrijzing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/>
              <a:t>Beroepsbevolking stijgt minder hard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Eisen uitkering zijn strenger geworden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113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wetten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ingevoerd?</a:t>
            </a:r>
          </a:p>
          <a:p>
            <a:r>
              <a:rPr lang="nl-NL" dirty="0" smtClean="0"/>
              <a:t>Wie hielp je vroeger als je werkloos, ziek of andere problemen had?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3450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Probleem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Oplossing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Vergrijzing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/>
              <a:t>Beroepsbevolking stijgt minder hard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Eisen uitkering zijn strenger geworden</a:t>
            </a:r>
          </a:p>
          <a:p>
            <a:r>
              <a:rPr lang="nl-NL" dirty="0" smtClean="0"/>
              <a:t>Duur uitkering is korter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486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Probleem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Oplossing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Vergrijzing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/>
              <a:t>Beroepsbevolking stijgt minder hard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Eisen uitkering zijn strenger geworden</a:t>
            </a:r>
          </a:p>
          <a:p>
            <a:r>
              <a:rPr lang="nl-NL" dirty="0" smtClean="0"/>
              <a:t>Duur uitkering is korter</a:t>
            </a:r>
          </a:p>
          <a:p>
            <a:r>
              <a:rPr lang="nl-NL" dirty="0" smtClean="0"/>
              <a:t>Bestrijding fraude, zwart werk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6655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Probleem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Oplossing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Vergrijzing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/>
              <a:t>Beroepsbevolking stijgt minder hard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Eisen uitkering zijn strenger geworden</a:t>
            </a:r>
          </a:p>
          <a:p>
            <a:r>
              <a:rPr lang="nl-NL" dirty="0" smtClean="0"/>
              <a:t>Duur uitkering is korter</a:t>
            </a:r>
          </a:p>
          <a:p>
            <a:r>
              <a:rPr lang="nl-NL" dirty="0" smtClean="0"/>
              <a:t>Bestrijding fraude, zwart werk</a:t>
            </a:r>
          </a:p>
          <a:p>
            <a:r>
              <a:rPr lang="nl-NL" dirty="0" smtClean="0"/>
              <a:t>Eisen herkeuring strenger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7203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Probleem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Oplossing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Vergrijzing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/>
              <a:t>Beroepsbevolking stijgt minder hard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Eisen uitkering zijn strenger geworden</a:t>
            </a:r>
          </a:p>
          <a:p>
            <a:r>
              <a:rPr lang="nl-NL" dirty="0" smtClean="0"/>
              <a:t>Duur uitkering is korter</a:t>
            </a:r>
          </a:p>
          <a:p>
            <a:r>
              <a:rPr lang="nl-NL" dirty="0" smtClean="0"/>
              <a:t>Bestrijding fraude, zwart werk</a:t>
            </a:r>
          </a:p>
          <a:p>
            <a:r>
              <a:rPr lang="nl-NL" dirty="0" smtClean="0"/>
              <a:t>Eisen herkeuring strenger</a:t>
            </a:r>
          </a:p>
          <a:p>
            <a:r>
              <a:rPr lang="nl-NL" dirty="0" smtClean="0"/>
              <a:t>Uitkeringsbedragen omlaag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848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Probleem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Oplossing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Vergrijzing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/>
              <a:t>Beroepsbevolking stijgt minder hard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Eisen uitkering zijn strenger geworden</a:t>
            </a:r>
          </a:p>
          <a:p>
            <a:r>
              <a:rPr lang="nl-NL" dirty="0" smtClean="0"/>
              <a:t>Duur uitkering is korter</a:t>
            </a:r>
          </a:p>
          <a:p>
            <a:r>
              <a:rPr lang="nl-NL" dirty="0" smtClean="0"/>
              <a:t>Bestrijding fraude, zwart werk</a:t>
            </a:r>
          </a:p>
          <a:p>
            <a:r>
              <a:rPr lang="nl-NL" dirty="0" smtClean="0"/>
              <a:t>Eisen herkeuring strenger</a:t>
            </a:r>
          </a:p>
          <a:p>
            <a:r>
              <a:rPr lang="nl-NL" dirty="0" smtClean="0"/>
              <a:t>Uitkeringsbedragen omlaag</a:t>
            </a:r>
          </a:p>
          <a:p>
            <a:r>
              <a:rPr lang="nl-NL" dirty="0" smtClean="0"/>
              <a:t>Ziekte en zorgverzekeringswet zijn geprivatiseerd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4368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Probleem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Oplossing anno 2013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Vergrijzing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/>
              <a:t>Beroepsbevolking stijgt minder hard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Bezuinigen op de pensioenen</a:t>
            </a:r>
          </a:p>
          <a:p>
            <a:r>
              <a:rPr lang="nl-NL" dirty="0" smtClean="0"/>
              <a:t>AOW leeftijd omhoog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38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17.6	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Nivellering en denivellering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028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Nivellering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Denivellering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2773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Nivellering: inkomensverschillen worden naar verhouding kleiner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Denivellering: Inkomensverschillen worden naar verhouding groter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4524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overheid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Zij streven naar een rechtvaardige inkomensverdeling.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945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wetten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ingevoerd?</a:t>
            </a:r>
          </a:p>
          <a:p>
            <a:r>
              <a:rPr lang="nl-NL" dirty="0" smtClean="0"/>
              <a:t>Wie hielp je vroeger als je werkloos, ziek of andere problemen had?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270182" cy="353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90775"/>
            <a:ext cx="4484513" cy="42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768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kan je nivelleren?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Minimumloon verhogen</a:t>
            </a:r>
          </a:p>
          <a:p>
            <a:endParaRPr lang="nl-NL" dirty="0"/>
          </a:p>
          <a:p>
            <a:r>
              <a:rPr lang="nl-NL" dirty="0" smtClean="0"/>
              <a:t>Maximumtarieven vaststellen.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Balkenende-norm:</a:t>
            </a:r>
            <a:br>
              <a:rPr lang="nl-NL" dirty="0"/>
            </a:b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www.youtube.com/watch?v=Er_wSAB_Ciw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570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werkt nog meer nivellerend?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Sociale uitkeringen</a:t>
            </a:r>
          </a:p>
          <a:p>
            <a:r>
              <a:rPr lang="nl-NL" dirty="0" smtClean="0"/>
              <a:t>Huurtoeslag</a:t>
            </a:r>
          </a:p>
          <a:p>
            <a:r>
              <a:rPr lang="nl-NL" dirty="0" smtClean="0"/>
              <a:t>Zorgtoeslag</a:t>
            </a:r>
          </a:p>
          <a:p>
            <a:r>
              <a:rPr lang="nl-NL" dirty="0" smtClean="0"/>
              <a:t>Studiefinanciering</a:t>
            </a:r>
          </a:p>
        </p:txBody>
      </p:sp>
    </p:spTree>
    <p:extLst>
      <p:ext uri="{BB962C8B-B14F-4D97-AF65-F5344CB8AC3E}">
        <p14:creationId xmlns:p14="http://schemas.microsoft.com/office/powerpoint/2010/main" val="2570508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werkt nog meer nivellerend?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b="1" dirty="0"/>
              <a:t>Sociale uitkeringen</a:t>
            </a:r>
          </a:p>
          <a:p>
            <a:r>
              <a:rPr lang="nl-NL" dirty="0"/>
              <a:t>Huurtoeslag</a:t>
            </a:r>
          </a:p>
          <a:p>
            <a:r>
              <a:rPr lang="nl-NL" dirty="0"/>
              <a:t>Zorgtoeslag</a:t>
            </a:r>
          </a:p>
          <a:p>
            <a:r>
              <a:rPr lang="nl-NL" dirty="0"/>
              <a:t>Studiefinanciering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Alleen uitkeringsgerechtigden gaan er op vooruit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28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werkt nog meer nivellerend?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Sociale uitkeringen</a:t>
            </a:r>
          </a:p>
          <a:p>
            <a:r>
              <a:rPr lang="nl-NL" b="1" dirty="0"/>
              <a:t>Huurtoeslag</a:t>
            </a:r>
          </a:p>
          <a:p>
            <a:r>
              <a:rPr lang="nl-NL" dirty="0"/>
              <a:t>Zorgtoeslag</a:t>
            </a:r>
          </a:p>
          <a:p>
            <a:r>
              <a:rPr lang="nl-NL" dirty="0"/>
              <a:t>Studiefinanciering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Als de huur in verhouding tot de huur heb je recht op verhoging.</a:t>
            </a:r>
          </a:p>
          <a:p>
            <a:r>
              <a:rPr lang="nl-NL" dirty="0" smtClean="0"/>
              <a:t>Verhoging leidt tot…</a:t>
            </a:r>
          </a:p>
          <a:p>
            <a:r>
              <a:rPr lang="nl-NL" dirty="0" smtClean="0"/>
              <a:t>Verlaging leidt tot…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7557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werkt nog meer nivellerend?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Sociale uitkeringen</a:t>
            </a:r>
          </a:p>
          <a:p>
            <a:r>
              <a:rPr lang="nl-NL" b="1" dirty="0"/>
              <a:t>Huurtoeslag</a:t>
            </a:r>
          </a:p>
          <a:p>
            <a:r>
              <a:rPr lang="nl-NL" dirty="0"/>
              <a:t>Zorgtoeslag</a:t>
            </a:r>
          </a:p>
          <a:p>
            <a:r>
              <a:rPr lang="nl-NL" dirty="0"/>
              <a:t>Studiefinanciering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Als de huur in verhouding tot de huur heb je recht op verhoging.</a:t>
            </a:r>
          </a:p>
          <a:p>
            <a:r>
              <a:rPr lang="nl-NL" dirty="0" smtClean="0"/>
              <a:t>Verhoging leidt tot nivellering</a:t>
            </a:r>
          </a:p>
          <a:p>
            <a:r>
              <a:rPr lang="nl-NL" dirty="0" smtClean="0"/>
              <a:t>Verlaging leidt tot denivellering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327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werkt nog meer nivellerend?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Sociale uitkeringen</a:t>
            </a:r>
          </a:p>
          <a:p>
            <a:r>
              <a:rPr lang="nl-NL" dirty="0"/>
              <a:t>Huurtoeslag</a:t>
            </a:r>
          </a:p>
          <a:p>
            <a:r>
              <a:rPr lang="nl-NL" b="1" dirty="0" smtClean="0"/>
              <a:t>Zorgtoeslag</a:t>
            </a:r>
          </a:p>
          <a:p>
            <a:r>
              <a:rPr lang="nl-NL" dirty="0" smtClean="0"/>
              <a:t>Studiefinanciering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err="1" smtClean="0"/>
              <a:t>Lagerbetaalden</a:t>
            </a:r>
            <a:r>
              <a:rPr lang="nl-NL" dirty="0" smtClean="0"/>
              <a:t> krijgen zorgtoeslag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6706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werkt nog meer nivellerend?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Sociale uitkeringen</a:t>
            </a:r>
          </a:p>
          <a:p>
            <a:r>
              <a:rPr lang="nl-NL" dirty="0"/>
              <a:t>Huurtoeslag</a:t>
            </a:r>
          </a:p>
          <a:p>
            <a:r>
              <a:rPr lang="nl-NL" dirty="0"/>
              <a:t>Zorgtoeslag</a:t>
            </a:r>
          </a:p>
          <a:p>
            <a:r>
              <a:rPr lang="nl-NL" b="1" dirty="0"/>
              <a:t>Studiefinanciering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Rijke ouders krijg je minder </a:t>
            </a:r>
            <a:r>
              <a:rPr lang="nl-NL" dirty="0" err="1" smtClean="0"/>
              <a:t>StuFi</a:t>
            </a:r>
            <a:r>
              <a:rPr lang="nl-NL" dirty="0" smtClean="0"/>
              <a:t> dan arme ouders.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8211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werkt nog meer nivellerend?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Sociale uitkeringen</a:t>
            </a:r>
          </a:p>
          <a:p>
            <a:r>
              <a:rPr lang="nl-NL" dirty="0"/>
              <a:t>Huurtoeslag</a:t>
            </a:r>
          </a:p>
          <a:p>
            <a:r>
              <a:rPr lang="nl-NL" dirty="0"/>
              <a:t>Zorgtoeslag</a:t>
            </a:r>
          </a:p>
          <a:p>
            <a:r>
              <a:rPr lang="nl-NL" b="1" dirty="0"/>
              <a:t>Studiefinanciering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Rijke ouders krijg je minder </a:t>
            </a:r>
            <a:r>
              <a:rPr lang="nl-NL" dirty="0" err="1" smtClean="0"/>
              <a:t>StuFi</a:t>
            </a:r>
            <a:r>
              <a:rPr lang="nl-NL" dirty="0" smtClean="0"/>
              <a:t> dan arme ouders. 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7501872" cy="254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848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Balkenende norm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Overheid vs. bedrijfsleven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5144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de salarissen in het bedrijfsleven omhoog gaan en de overheid verhoogt de salarissen niet is er sprake van: ………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584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wetten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Bestaanszekerheid: wie niet zelf in zijn levensonderhoud kan voorzien, heeft onder bepaalde voorwaarden recht op een uitkering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3977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de salarissen in het bedrijfsleven omhoog gaan en de overheid verhoogt de salarissen niet is er sprake van denivellering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281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de salarissen in het bedrijfsleven omhoog gaan en de overheid verhoogt de salarissen niet is er sprake van…………..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www.zie.nl/video/algemeen/Dijsselbloem-over-nullijn-ambtenaren/m1mz72vfcmmi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Bij </a:t>
            </a:r>
            <a:r>
              <a:rPr lang="nl-NL" dirty="0" err="1" smtClean="0"/>
              <a:t>Dijsselbloem</a:t>
            </a:r>
            <a:r>
              <a:rPr lang="nl-NL" dirty="0" smtClean="0"/>
              <a:t> is er sprake van …………..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4388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de salarissen in het bedrijfsleven omhoog gaan en de overheid verhoogt de salarissen niet is er sprake van…………..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www.zie.nl/video/algemeen/Dijsselbloem-over-nullijn-ambtenaren/m1mz72vfcmmi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Bij </a:t>
            </a:r>
            <a:r>
              <a:rPr lang="nl-NL" dirty="0" err="1" smtClean="0"/>
              <a:t>Dijsselbloem</a:t>
            </a:r>
            <a:r>
              <a:rPr lang="nl-NL" dirty="0" smtClean="0"/>
              <a:t> is er sprake van nivellering of behoud als de nullijn al weg was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6328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Denivellerend of nivellerend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Progressief belastingstelsel (de schijven)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nivellerend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1403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Denivellerend of nivellerend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Progressief belastingstelsel (de schijven)</a:t>
            </a:r>
          </a:p>
          <a:p>
            <a:endParaRPr lang="nl-NL" dirty="0"/>
          </a:p>
          <a:p>
            <a:r>
              <a:rPr lang="nl-NL" dirty="0" smtClean="0"/>
              <a:t>Aftrekposten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198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Denivellerend of nivellerend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Progressief belastingstelsel (de schijven)</a:t>
            </a:r>
          </a:p>
          <a:p>
            <a:endParaRPr lang="nl-NL" dirty="0"/>
          </a:p>
          <a:p>
            <a:r>
              <a:rPr lang="nl-NL" dirty="0" smtClean="0"/>
              <a:t>Aftrekposten</a:t>
            </a:r>
            <a:br>
              <a:rPr lang="nl-NL" dirty="0" smtClean="0"/>
            </a:br>
            <a:r>
              <a:rPr lang="nl-NL" dirty="0" smtClean="0"/>
              <a:t>Iemand met een duur huis heeft meer aftrekposten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denivellerend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58652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Denivellerend of nivellerend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Progressief belastingstelsel (de schijven)</a:t>
            </a:r>
          </a:p>
          <a:p>
            <a:endParaRPr lang="nl-NL" dirty="0"/>
          </a:p>
          <a:p>
            <a:r>
              <a:rPr lang="nl-NL" dirty="0" smtClean="0"/>
              <a:t>Aftrekposten</a:t>
            </a:r>
          </a:p>
          <a:p>
            <a:endParaRPr lang="nl-NL" dirty="0"/>
          </a:p>
          <a:p>
            <a:r>
              <a:rPr lang="nl-NL" dirty="0" smtClean="0"/>
              <a:t>Heffingskorting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18081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Denivellerend of nivellerend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Progressief belastingstelsel (de schijven)</a:t>
            </a:r>
          </a:p>
          <a:p>
            <a:endParaRPr lang="nl-NL" dirty="0"/>
          </a:p>
          <a:p>
            <a:r>
              <a:rPr lang="nl-NL" dirty="0" smtClean="0"/>
              <a:t>Aftrekposten</a:t>
            </a:r>
          </a:p>
          <a:p>
            <a:endParaRPr lang="nl-NL" dirty="0"/>
          </a:p>
          <a:p>
            <a:r>
              <a:rPr lang="nl-NL" dirty="0" smtClean="0"/>
              <a:t>Heffingskorting</a:t>
            </a:r>
          </a:p>
          <a:p>
            <a:r>
              <a:rPr lang="nl-NL" dirty="0" smtClean="0"/>
              <a:t>Is voor iedereen even hoog…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31645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Denivellerend of nivellerend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Progressief belastingstelsel (de schijven)</a:t>
            </a:r>
          </a:p>
          <a:p>
            <a:endParaRPr lang="nl-NL" dirty="0"/>
          </a:p>
          <a:p>
            <a:r>
              <a:rPr lang="nl-NL" dirty="0" smtClean="0"/>
              <a:t>Aftrekposten</a:t>
            </a:r>
          </a:p>
          <a:p>
            <a:endParaRPr lang="nl-NL" dirty="0"/>
          </a:p>
          <a:p>
            <a:r>
              <a:rPr lang="nl-NL" dirty="0" smtClean="0"/>
              <a:t>Heffingskorting</a:t>
            </a:r>
          </a:p>
          <a:p>
            <a:r>
              <a:rPr lang="nl-NL" dirty="0" smtClean="0"/>
              <a:t>Is voor iedereen even hoog…wie heeft er dan procentueel meer baat bij???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00596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Denivellerend of nivellerend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Progressief belastingstelsel (de schijven)</a:t>
            </a:r>
          </a:p>
          <a:p>
            <a:endParaRPr lang="nl-NL" dirty="0"/>
          </a:p>
          <a:p>
            <a:r>
              <a:rPr lang="nl-NL" dirty="0" smtClean="0"/>
              <a:t>Aftrekposten</a:t>
            </a:r>
          </a:p>
          <a:p>
            <a:endParaRPr lang="nl-NL" dirty="0"/>
          </a:p>
          <a:p>
            <a:r>
              <a:rPr lang="nl-NL" dirty="0" smtClean="0"/>
              <a:t>Heffingskorting</a:t>
            </a:r>
          </a:p>
          <a:p>
            <a:r>
              <a:rPr lang="nl-NL" dirty="0" smtClean="0"/>
              <a:t>Is voor iedereen even hoog…wie heeft er dan procentueel meer baat bij???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Nivellerend</a:t>
            </a:r>
          </a:p>
        </p:txBody>
      </p:sp>
    </p:spTree>
    <p:extLst>
      <p:ext uri="{BB962C8B-B14F-4D97-AF65-F5344CB8AC3E}">
        <p14:creationId xmlns:p14="http://schemas.microsoft.com/office/powerpoint/2010/main" val="361713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wetten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Bestaanszekerheid: wie niet zelf in zijn levensonderhoud kan voorzien, heeft onder bepaalde voorwaarden recht op een uitkering</a:t>
            </a:r>
          </a:p>
          <a:p>
            <a:endParaRPr lang="nl-NL" dirty="0"/>
          </a:p>
          <a:p>
            <a:r>
              <a:rPr lang="nl-NL" dirty="0" smtClean="0"/>
              <a:t>2. Herverdeling van het inkomen: Wie een inkomen heeft, betaalt belastingen en premies. Een deel van dit geld wordt gebruikt voor de sociale uitkeringen aan mensen zonder inkomen. De inkomens worden zo opnieuw verdeeld.</a:t>
            </a:r>
          </a:p>
        </p:txBody>
      </p:sp>
    </p:spTree>
    <p:extLst>
      <p:ext uri="{BB962C8B-B14F-4D97-AF65-F5344CB8AC3E}">
        <p14:creationId xmlns:p14="http://schemas.microsoft.com/office/powerpoint/2010/main" val="262214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verzekeringen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Volksverzekeringen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Werknemersverzekeringen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7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verzekeringen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Volksverzekeringen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…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AOW: Algemene ouderdomswet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Jonger betalen AOW ouderen: </a:t>
            </a:r>
            <a:r>
              <a:rPr lang="nl-NL" b="1" dirty="0" smtClean="0"/>
              <a:t>Omslagstelsel</a:t>
            </a:r>
          </a:p>
          <a:p>
            <a:r>
              <a:rPr lang="nl-NL" dirty="0" smtClean="0"/>
              <a:t>17,9 % over je loon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59521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verzekeringen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Volksverzekeringen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Werknemersverzekeringen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AOW: Algemene ouderdomswet</a:t>
            </a:r>
          </a:p>
          <a:p>
            <a:r>
              <a:rPr lang="nl-NL" dirty="0" smtClean="0"/>
              <a:t>ANW: Algemene nabestaandenwet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1,25 % over je loon aan premies.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867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verzekeringen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Volksverzekeringen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Werknemersverzekeringen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AOW: Algemene ouderdomswet</a:t>
            </a:r>
          </a:p>
          <a:p>
            <a:r>
              <a:rPr lang="nl-NL" dirty="0" smtClean="0"/>
              <a:t>ANW: Algemene nabestaandenwet</a:t>
            </a:r>
          </a:p>
          <a:p>
            <a:r>
              <a:rPr lang="nl-NL" dirty="0" smtClean="0"/>
              <a:t>AWBZ: Algemene wet bijzondere ziektekosten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Verzekert zware geneeskunde. 13,45% over je loon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4630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683</TotalTime>
  <Words>949</Words>
  <Application>Microsoft Office PowerPoint</Application>
  <PresentationFormat>Diavoorstelling (4:3)</PresentationFormat>
  <Paragraphs>305</Paragraphs>
  <Slides>49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0" baseType="lpstr">
      <vt:lpstr>Stroom</vt:lpstr>
      <vt:lpstr>17.3 t/m 17.5</vt:lpstr>
      <vt:lpstr>Sociale wetten</vt:lpstr>
      <vt:lpstr>Sociale wetten</vt:lpstr>
      <vt:lpstr>Sociale wetten</vt:lpstr>
      <vt:lpstr>Sociale wetten</vt:lpstr>
      <vt:lpstr>Sociale verzekeringen</vt:lpstr>
      <vt:lpstr>Sociale verzekeringen</vt:lpstr>
      <vt:lpstr>Sociale verzekeringen</vt:lpstr>
      <vt:lpstr>Sociale verzekeringen</vt:lpstr>
      <vt:lpstr>Sociale verzekeringen</vt:lpstr>
      <vt:lpstr>Sociale verzekeringen</vt:lpstr>
      <vt:lpstr>Sociale verzekeringen</vt:lpstr>
      <vt:lpstr>Sociale verzekeringen</vt:lpstr>
      <vt:lpstr>Sociale verzekeringen</vt:lpstr>
      <vt:lpstr>Sociale voorzieningen</vt:lpstr>
      <vt:lpstr>Sociale voorzieningen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17.6 </vt:lpstr>
      <vt:lpstr>PowerPoint-presentatie</vt:lpstr>
      <vt:lpstr>PowerPoint-presentatie</vt:lpstr>
      <vt:lpstr>De overheid</vt:lpstr>
      <vt:lpstr>Hoe kan je nivelleren?</vt:lpstr>
      <vt:lpstr>Wat werkt nog meer nivellerend? </vt:lpstr>
      <vt:lpstr>Wat werkt nog meer nivellerend?</vt:lpstr>
      <vt:lpstr>Wat werkt nog meer nivellerend?</vt:lpstr>
      <vt:lpstr>Wat werkt nog meer nivellerend?</vt:lpstr>
      <vt:lpstr>Wat werkt nog meer nivellerend?</vt:lpstr>
      <vt:lpstr>Wat werkt nog meer nivellerend?</vt:lpstr>
      <vt:lpstr>Wat werkt nog meer nivellerend?</vt:lpstr>
      <vt:lpstr>Balkenende norm</vt:lpstr>
      <vt:lpstr>PowerPoint-presentatie</vt:lpstr>
      <vt:lpstr>PowerPoint-presentatie</vt:lpstr>
      <vt:lpstr>PowerPoint-presentatie</vt:lpstr>
      <vt:lpstr>PowerPoint-presentatie</vt:lpstr>
      <vt:lpstr>Denivellerend of nivellerend</vt:lpstr>
      <vt:lpstr>Denivellerend of nivellerend</vt:lpstr>
      <vt:lpstr>Denivellerend of nivellerend</vt:lpstr>
      <vt:lpstr>Denivellerend of nivellerend</vt:lpstr>
      <vt:lpstr>Denivellerend of nivellerend</vt:lpstr>
      <vt:lpstr>Denivellerend of nivellerend</vt:lpstr>
      <vt:lpstr>Denivellerend of nivellerend</vt:lpstr>
    </vt:vector>
  </TitlesOfParts>
  <Company>Driespan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Economie en milieu </dc:title>
  <dc:creator>Mathijs Hage</dc:creator>
  <cp:lastModifiedBy>Mathijs Hage</cp:lastModifiedBy>
  <cp:revision>70</cp:revision>
  <dcterms:created xsi:type="dcterms:W3CDTF">2013-11-08T14:04:26Z</dcterms:created>
  <dcterms:modified xsi:type="dcterms:W3CDTF">2014-02-26T08:41:30Z</dcterms:modified>
</cp:coreProperties>
</file>