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4" r:id="rId16"/>
    <p:sldId id="275" r:id="rId17"/>
    <p:sldId id="276" r:id="rId18"/>
    <p:sldId id="273" r:id="rId19"/>
    <p:sldId id="277" r:id="rId20"/>
    <p:sldId id="278" r:id="rId21"/>
    <p:sldId id="279" r:id="rId22"/>
    <p:sldId id="280" r:id="rId23"/>
    <p:sldId id="281" r:id="rId24"/>
    <p:sldId id="294" r:id="rId25"/>
    <p:sldId id="282" r:id="rId26"/>
    <p:sldId id="283" r:id="rId27"/>
    <p:sldId id="296" r:id="rId28"/>
    <p:sldId id="297"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1">
        <a:schemeClr val="bg2"/>
      </p:bgRef>
    </p:bg>
    <p:spTree>
      <p:nvGrpSpPr>
        <p:cNvPr id="1" name=""/>
        <p:cNvGrpSpPr/>
        <p:nvPr/>
      </p:nvGrpSpPr>
      <p:grpSpPr>
        <a:xfrm>
          <a:off x="0" y="0"/>
          <a:ext cx="0" cy="0"/>
          <a:chOff x="0" y="0"/>
          <a:chExt cx="0" cy="0"/>
        </a:xfrm>
      </p:grpSpPr>
      <p:sp>
        <p:nvSpPr>
          <p:cNvPr id="7" name="Rechthoek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hoek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hoek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2362200" y="4038600"/>
            <a:ext cx="6477000" cy="1828800"/>
          </a:xfrm>
        </p:spPr>
        <p:txBody>
          <a:bodyPr anchor="b"/>
          <a:lstStyle>
            <a:lvl1pPr>
              <a:defRPr cap="all" baseline="0"/>
            </a:lvl1pPr>
          </a:lstStyle>
          <a:p>
            <a:r>
              <a:rPr kumimoji="0" lang="nl-NL" smtClean="0"/>
              <a:t>Klik om de stijl te bewerken</a:t>
            </a:r>
            <a:endParaRPr kumimoji="0" lang="en-US"/>
          </a:p>
        </p:txBody>
      </p:sp>
      <p:sp>
        <p:nvSpPr>
          <p:cNvPr id="9" name="Ondertitel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de ondertitelstijl van het model te bewerken</a:t>
            </a:r>
            <a:endParaRPr kumimoji="0" lang="en-US"/>
          </a:p>
        </p:txBody>
      </p:sp>
      <p:sp>
        <p:nvSpPr>
          <p:cNvPr id="28" name="Tijdelijke aanduiding voor datum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BD7522F-C417-4527-A9C3-C515F9417BCB}" type="datetimeFigureOut">
              <a:rPr lang="nl-NL" smtClean="0"/>
              <a:t>29-10-2013</a:t>
            </a:fld>
            <a:endParaRPr lang="nl-NL"/>
          </a:p>
        </p:txBody>
      </p:sp>
      <p:sp>
        <p:nvSpPr>
          <p:cNvPr id="17" name="Tijdelijke aanduiding voor voettekst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nl-NL"/>
          </a:p>
        </p:txBody>
      </p:sp>
      <p:sp>
        <p:nvSpPr>
          <p:cNvPr id="29" name="Tijdelijke aanduiding voor dianumm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58BE87A-5ACD-4B89-A965-EA62B8371CE5}" type="slidenum">
              <a:rPr lang="nl-NL" smtClean="0"/>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DBD7522F-C417-4527-A9C3-C515F9417BCB}" type="datetimeFigureOut">
              <a:rPr lang="nl-NL" smtClean="0"/>
              <a:t>29-10-2013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58BE87A-5ACD-4B89-A965-EA62B8371CE5}"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bg>
      <p:bgRef idx="1001">
        <a:schemeClr val="bg1"/>
      </p:bgRef>
    </p:bg>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53200" y="609600"/>
            <a:ext cx="2057400" cy="5516563"/>
          </a:xfrm>
        </p:spPr>
        <p:txBody>
          <a:bodyPr vert="eaVer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609600"/>
            <a:ext cx="5562600" cy="5516564"/>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a:xfrm>
            <a:off x="6553200" y="6248402"/>
            <a:ext cx="2209800" cy="365125"/>
          </a:xfrm>
        </p:spPr>
        <p:txBody>
          <a:bodyPr/>
          <a:lstStyle/>
          <a:p>
            <a:fld id="{DBD7522F-C417-4527-A9C3-C515F9417BCB}" type="datetimeFigureOut">
              <a:rPr lang="nl-NL" smtClean="0"/>
              <a:t>29-10-2013</a:t>
            </a:fld>
            <a:endParaRPr lang="nl-NL"/>
          </a:p>
        </p:txBody>
      </p:sp>
      <p:sp>
        <p:nvSpPr>
          <p:cNvPr id="5" name="Tijdelijke aanduiding voor voettekst 4"/>
          <p:cNvSpPr>
            <a:spLocks noGrp="1"/>
          </p:cNvSpPr>
          <p:nvPr>
            <p:ph type="ftr" sz="quarter" idx="11"/>
          </p:nvPr>
        </p:nvSpPr>
        <p:spPr>
          <a:xfrm>
            <a:off x="457201" y="6248207"/>
            <a:ext cx="5573483" cy="365125"/>
          </a:xfrm>
        </p:spPr>
        <p:txBody>
          <a:bodyPr/>
          <a:lstStyle/>
          <a:p>
            <a:endParaRPr lang="nl-NL"/>
          </a:p>
        </p:txBody>
      </p:sp>
      <p:sp>
        <p:nvSpPr>
          <p:cNvPr id="7" name="Rechthoek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hthoek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hthoek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Tijdelijke aanduiding voor dianummer 5"/>
          <p:cNvSpPr>
            <a:spLocks noGrp="1"/>
          </p:cNvSpPr>
          <p:nvPr>
            <p:ph type="sldNum" sz="quarter" idx="12"/>
          </p:nvPr>
        </p:nvSpPr>
        <p:spPr>
          <a:xfrm rot="5400000">
            <a:off x="5989638" y="144462"/>
            <a:ext cx="533400" cy="244476"/>
          </a:xfrm>
        </p:spPr>
        <p:txBody>
          <a:bodyPr/>
          <a:lstStyle/>
          <a:p>
            <a:fld id="{B58BE87A-5ACD-4B89-A965-EA62B8371CE5}" type="slidenum">
              <a:rPr lang="nl-NL" smtClean="0"/>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612648" y="228600"/>
            <a:ext cx="8153400" cy="990600"/>
          </a:xfrm>
        </p:spPr>
        <p:txBody>
          <a:bodyPr/>
          <a:lstStyle/>
          <a:p>
            <a:r>
              <a:rPr kumimoji="0" lang="nl-NL" smtClean="0"/>
              <a:t>Klik om de stijl te bewerken</a:t>
            </a:r>
            <a:endParaRPr kumimoji="0" lang="en-US"/>
          </a:p>
        </p:txBody>
      </p:sp>
      <p:sp>
        <p:nvSpPr>
          <p:cNvPr id="4" name="Tijdelijke aanduiding voor datum 3"/>
          <p:cNvSpPr>
            <a:spLocks noGrp="1"/>
          </p:cNvSpPr>
          <p:nvPr>
            <p:ph type="dt" sz="half" idx="10"/>
          </p:nvPr>
        </p:nvSpPr>
        <p:spPr/>
        <p:txBody>
          <a:bodyPr/>
          <a:lstStyle/>
          <a:p>
            <a:fld id="{DBD7522F-C417-4527-A9C3-C515F9417BCB}" type="datetimeFigureOut">
              <a:rPr lang="nl-NL" smtClean="0"/>
              <a:t>29-10-2013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lvl1pPr>
              <a:defRPr>
                <a:solidFill>
                  <a:srgbClr val="FFFFFF"/>
                </a:solidFill>
              </a:defRPr>
            </a:lvl1pPr>
          </a:lstStyle>
          <a:p>
            <a:fld id="{B58BE87A-5ACD-4B89-A965-EA62B8371CE5}" type="slidenum">
              <a:rPr lang="nl-NL" smtClean="0"/>
              <a:t>‹nr.›</a:t>
            </a:fld>
            <a:endParaRPr lang="nl-NL"/>
          </a:p>
        </p:txBody>
      </p:sp>
      <p:sp>
        <p:nvSpPr>
          <p:cNvPr id="8" name="Tijdelijke aanduiding voor inhoud 7"/>
          <p:cNvSpPr>
            <a:spLocks noGrp="1"/>
          </p:cNvSpPr>
          <p:nvPr>
            <p:ph sz="quarter" idx="1"/>
          </p:nvPr>
        </p:nvSpPr>
        <p:spPr>
          <a:xfrm>
            <a:off x="612648" y="1600200"/>
            <a:ext cx="8153400" cy="44958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3">
        <a:schemeClr val="bg1"/>
      </p:bgRef>
    </p:b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7" name="Rechthoek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hoek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hoek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nl-NL" smtClean="0"/>
              <a:t>Klik om de stijl te bewerken</a:t>
            </a:r>
            <a:endParaRPr kumimoji="0" lang="en-US"/>
          </a:p>
        </p:txBody>
      </p:sp>
      <p:sp>
        <p:nvSpPr>
          <p:cNvPr id="12" name="Tijdelijke aanduiding voor datum 11"/>
          <p:cNvSpPr>
            <a:spLocks noGrp="1"/>
          </p:cNvSpPr>
          <p:nvPr>
            <p:ph type="dt" sz="half" idx="10"/>
          </p:nvPr>
        </p:nvSpPr>
        <p:spPr/>
        <p:txBody>
          <a:bodyPr/>
          <a:lstStyle/>
          <a:p>
            <a:fld id="{DBD7522F-C417-4527-A9C3-C515F9417BCB}" type="datetimeFigureOut">
              <a:rPr lang="nl-NL" smtClean="0"/>
              <a:t>29-10-2013</a:t>
            </a:fld>
            <a:endParaRPr lang="nl-NL"/>
          </a:p>
        </p:txBody>
      </p:sp>
      <p:sp>
        <p:nvSpPr>
          <p:cNvPr id="13" name="Tijdelijke aanduiding voor dianumm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58BE87A-5ACD-4B89-A965-EA62B8371CE5}" type="slidenum">
              <a:rPr lang="nl-NL" smtClean="0"/>
              <a:t>‹nr.›</a:t>
            </a:fld>
            <a:endParaRPr lang="nl-NL"/>
          </a:p>
        </p:txBody>
      </p:sp>
      <p:sp>
        <p:nvSpPr>
          <p:cNvPr id="14" name="Tijdelijke aanduiding voor voettekst 13"/>
          <p:cNvSpPr>
            <a:spLocks noGrp="1"/>
          </p:cNvSpPr>
          <p:nvPr>
            <p:ph type="ftr" sz="quarter" idx="12"/>
          </p:nvPr>
        </p:nvSpPr>
        <p:spPr/>
        <p:txBody>
          <a:bodyPr/>
          <a:lstStyle/>
          <a:p>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9" name="Tijdelijke aanduiding voor inhoud 8"/>
          <p:cNvSpPr>
            <a:spLocks noGrp="1"/>
          </p:cNvSpPr>
          <p:nvPr>
            <p:ph sz="quarter" idx="1"/>
          </p:nvPr>
        </p:nvSpPr>
        <p:spPr>
          <a:xfrm>
            <a:off x="609600" y="1589567"/>
            <a:ext cx="3886200" cy="4572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1" name="Tijdelijke aanduiding voor inhoud 10"/>
          <p:cNvSpPr>
            <a:spLocks noGrp="1"/>
          </p:cNvSpPr>
          <p:nvPr>
            <p:ph sz="quarter" idx="2"/>
          </p:nvPr>
        </p:nvSpPr>
        <p:spPr>
          <a:xfrm>
            <a:off x="4844901" y="1589567"/>
            <a:ext cx="3886200" cy="4572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8" name="Tijdelijke aanduiding voor datum 7"/>
          <p:cNvSpPr>
            <a:spLocks noGrp="1"/>
          </p:cNvSpPr>
          <p:nvPr>
            <p:ph type="dt" sz="half" idx="15"/>
          </p:nvPr>
        </p:nvSpPr>
        <p:spPr/>
        <p:txBody>
          <a:bodyPr rtlCol="0"/>
          <a:lstStyle/>
          <a:p>
            <a:fld id="{DBD7522F-C417-4527-A9C3-C515F9417BCB}" type="datetimeFigureOut">
              <a:rPr lang="nl-NL" smtClean="0"/>
              <a:t>29-10-2013</a:t>
            </a:fld>
            <a:endParaRPr lang="nl-NL"/>
          </a:p>
        </p:txBody>
      </p:sp>
      <p:sp>
        <p:nvSpPr>
          <p:cNvPr id="10" name="Tijdelijke aanduiding voor dianummer 9"/>
          <p:cNvSpPr>
            <a:spLocks noGrp="1"/>
          </p:cNvSpPr>
          <p:nvPr>
            <p:ph type="sldNum" sz="quarter" idx="16"/>
          </p:nvPr>
        </p:nvSpPr>
        <p:spPr/>
        <p:txBody>
          <a:bodyPr rtlCol="0"/>
          <a:lstStyle/>
          <a:p>
            <a:fld id="{B58BE87A-5ACD-4B89-A965-EA62B8371CE5}" type="slidenum">
              <a:rPr lang="nl-NL" smtClean="0"/>
              <a:t>‹nr.›</a:t>
            </a:fld>
            <a:endParaRPr lang="nl-NL"/>
          </a:p>
        </p:txBody>
      </p:sp>
      <p:sp>
        <p:nvSpPr>
          <p:cNvPr id="12" name="Tijdelijke aanduiding voor voettekst 11"/>
          <p:cNvSpPr>
            <a:spLocks noGrp="1"/>
          </p:cNvSpPr>
          <p:nvPr>
            <p:ph type="ftr" sz="quarter" idx="17"/>
          </p:nvPr>
        </p:nvSpPr>
        <p:spPr/>
        <p:txBody>
          <a:bodyPr rtlCol="0"/>
          <a:lstStyle/>
          <a:p>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533400" y="273050"/>
            <a:ext cx="8153400" cy="869950"/>
          </a:xfrm>
        </p:spPr>
        <p:txBody>
          <a:bodyPr anchor="ctr"/>
          <a:lstStyle>
            <a:lvl1pPr>
              <a:defRPr/>
            </a:lvl1pPr>
          </a:lstStyle>
          <a:p>
            <a:r>
              <a:rPr kumimoji="0" lang="nl-NL" smtClean="0"/>
              <a:t>Klik om de stijl te bewerken</a:t>
            </a:r>
            <a:endParaRPr kumimoji="0" lang="en-US"/>
          </a:p>
        </p:txBody>
      </p:sp>
      <p:sp>
        <p:nvSpPr>
          <p:cNvPr id="11" name="Tijdelijke aanduiding voor inhoud 10"/>
          <p:cNvSpPr>
            <a:spLocks noGrp="1"/>
          </p:cNvSpPr>
          <p:nvPr>
            <p:ph sz="quarter" idx="2"/>
          </p:nvPr>
        </p:nvSpPr>
        <p:spPr>
          <a:xfrm>
            <a:off x="609600" y="2438400"/>
            <a:ext cx="3886200" cy="35814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3" name="Tijdelijke aanduiding voor inhoud 12"/>
          <p:cNvSpPr>
            <a:spLocks noGrp="1"/>
          </p:cNvSpPr>
          <p:nvPr>
            <p:ph sz="quarter" idx="4"/>
          </p:nvPr>
        </p:nvSpPr>
        <p:spPr>
          <a:xfrm>
            <a:off x="4800600" y="2438400"/>
            <a:ext cx="3886200" cy="35814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0" name="Tijdelijke aanduiding voor datum 9"/>
          <p:cNvSpPr>
            <a:spLocks noGrp="1"/>
          </p:cNvSpPr>
          <p:nvPr>
            <p:ph type="dt" sz="half" idx="15"/>
          </p:nvPr>
        </p:nvSpPr>
        <p:spPr/>
        <p:txBody>
          <a:bodyPr rtlCol="0"/>
          <a:lstStyle/>
          <a:p>
            <a:fld id="{DBD7522F-C417-4527-A9C3-C515F9417BCB}" type="datetimeFigureOut">
              <a:rPr lang="nl-NL" smtClean="0"/>
              <a:t>29-10-2013</a:t>
            </a:fld>
            <a:endParaRPr lang="nl-NL"/>
          </a:p>
        </p:txBody>
      </p:sp>
      <p:sp>
        <p:nvSpPr>
          <p:cNvPr id="12" name="Tijdelijke aanduiding voor dianummer 11"/>
          <p:cNvSpPr>
            <a:spLocks noGrp="1"/>
          </p:cNvSpPr>
          <p:nvPr>
            <p:ph type="sldNum" sz="quarter" idx="16"/>
          </p:nvPr>
        </p:nvSpPr>
        <p:spPr/>
        <p:txBody>
          <a:bodyPr rtlCol="0"/>
          <a:lstStyle/>
          <a:p>
            <a:fld id="{B58BE87A-5ACD-4B89-A965-EA62B8371CE5}" type="slidenum">
              <a:rPr lang="nl-NL" smtClean="0"/>
              <a:t>‹nr.›</a:t>
            </a:fld>
            <a:endParaRPr lang="nl-NL"/>
          </a:p>
        </p:txBody>
      </p:sp>
      <p:sp>
        <p:nvSpPr>
          <p:cNvPr id="14" name="Tijdelijke aanduiding voor voettekst 13"/>
          <p:cNvSpPr>
            <a:spLocks noGrp="1"/>
          </p:cNvSpPr>
          <p:nvPr>
            <p:ph type="ftr" sz="quarter" idx="17"/>
          </p:nvPr>
        </p:nvSpPr>
        <p:spPr/>
        <p:txBody>
          <a:bodyPr rtlCol="0"/>
          <a:lstStyle/>
          <a:p>
            <a:endParaRPr lang="nl-NL"/>
          </a:p>
        </p:txBody>
      </p:sp>
      <p:sp>
        <p:nvSpPr>
          <p:cNvPr id="16" name="Tijdelijke aanduiding voor tekst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nl-NL" smtClean="0"/>
              <a:t>Klik om de modelstijlen te bewerken</a:t>
            </a:r>
          </a:p>
        </p:txBody>
      </p:sp>
      <p:sp>
        <p:nvSpPr>
          <p:cNvPr id="15" name="Tijdelijke aanduiding voor tekst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nl-NL" smtClean="0"/>
              <a:t>Klik om de modelstijlen te bewerken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datum 2"/>
          <p:cNvSpPr>
            <a:spLocks noGrp="1"/>
          </p:cNvSpPr>
          <p:nvPr>
            <p:ph type="dt" sz="half" idx="10"/>
          </p:nvPr>
        </p:nvSpPr>
        <p:spPr/>
        <p:txBody>
          <a:bodyPr/>
          <a:lstStyle/>
          <a:p>
            <a:fld id="{DBD7522F-C417-4527-A9C3-C515F9417BCB}" type="datetimeFigureOut">
              <a:rPr lang="nl-NL" smtClean="0"/>
              <a:t>29-10-2013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lvl1pPr>
              <a:defRPr>
                <a:solidFill>
                  <a:srgbClr val="FFFFFF"/>
                </a:solidFill>
              </a:defRPr>
            </a:lvl1pPr>
          </a:lstStyle>
          <a:p>
            <a:fld id="{B58BE87A-5ACD-4B89-A965-EA62B8371CE5}"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BD7522F-C417-4527-A9C3-C515F9417BCB}" type="datetimeFigureOut">
              <a:rPr lang="nl-NL" smtClean="0"/>
              <a:t>29-10-2013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a:xfrm>
            <a:off x="0" y="6248400"/>
            <a:ext cx="533400" cy="381000"/>
          </a:xfrm>
        </p:spPr>
        <p:txBody>
          <a:bodyPr/>
          <a:lstStyle>
            <a:lvl1pPr>
              <a:defRPr>
                <a:solidFill>
                  <a:schemeClr val="tx2"/>
                </a:solidFill>
              </a:defRPr>
            </a:lvl1pPr>
          </a:lstStyle>
          <a:p>
            <a:fld id="{B58BE87A-5ACD-4B89-A965-EA62B8371CE5}"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0" y="273050"/>
            <a:ext cx="8077200" cy="869950"/>
          </a:xfrm>
        </p:spPr>
        <p:txBody>
          <a:bodyPr anchor="ctr"/>
          <a:lstStyle>
            <a:lvl1pPr algn="l">
              <a:buNone/>
              <a:defRPr sz="4400" b="0"/>
            </a:lvl1pPr>
          </a:lstStyle>
          <a:p>
            <a:r>
              <a:rPr kumimoji="0" lang="nl-NL" smtClean="0"/>
              <a:t>Klik om de stijl te bewerken</a:t>
            </a:r>
            <a:endParaRPr kumimoji="0" lang="en-US"/>
          </a:p>
        </p:txBody>
      </p:sp>
      <p:sp>
        <p:nvSpPr>
          <p:cNvPr id="5" name="Tijdelijke aanduiding voor datum 4"/>
          <p:cNvSpPr>
            <a:spLocks noGrp="1"/>
          </p:cNvSpPr>
          <p:nvPr>
            <p:ph type="dt" sz="half" idx="10"/>
          </p:nvPr>
        </p:nvSpPr>
        <p:spPr/>
        <p:txBody>
          <a:bodyPr/>
          <a:lstStyle/>
          <a:p>
            <a:fld id="{DBD7522F-C417-4527-A9C3-C515F9417BCB}" type="datetimeFigureOut">
              <a:rPr lang="nl-NL" smtClean="0"/>
              <a:t>29-10-2013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lvl1pPr>
              <a:defRPr>
                <a:solidFill>
                  <a:srgbClr val="FFFFFF"/>
                </a:solidFill>
              </a:defRPr>
            </a:lvl1pPr>
          </a:lstStyle>
          <a:p>
            <a:fld id="{B58BE87A-5ACD-4B89-A965-EA62B8371CE5}" type="slidenum">
              <a:rPr lang="nl-NL" smtClean="0"/>
              <a:t>‹nr.›</a:t>
            </a:fld>
            <a:endParaRPr lang="nl-NL"/>
          </a:p>
        </p:txBody>
      </p:sp>
      <p:sp>
        <p:nvSpPr>
          <p:cNvPr id="3" name="Tijdelijke aanduiding voor tekst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9" name="Tijdelijke aanduiding voor inhoud 8"/>
          <p:cNvSpPr>
            <a:spLocks noGrp="1"/>
          </p:cNvSpPr>
          <p:nvPr>
            <p:ph sz="quarter" idx="1"/>
          </p:nvPr>
        </p:nvSpPr>
        <p:spPr>
          <a:xfrm>
            <a:off x="2362200" y="1752600"/>
            <a:ext cx="6400800" cy="44196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3">
        <a:schemeClr val="bg2"/>
      </p:bgRef>
    </p:bg>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nl-NL" smtClean="0"/>
              <a:t>Klik om de modelstijlen te bewerken</a:t>
            </a:r>
          </a:p>
        </p:txBody>
      </p:sp>
      <p:sp>
        <p:nvSpPr>
          <p:cNvPr id="8" name="Rechthoek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hoek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hoek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nl-NL" smtClean="0"/>
              <a:t>Klik om de stijl te bewerken</a:t>
            </a:r>
            <a:endParaRPr kumimoji="0" lang="en-US"/>
          </a:p>
        </p:txBody>
      </p:sp>
      <p:sp>
        <p:nvSpPr>
          <p:cNvPr id="11" name="Rechthoek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Tijdelijke aanduiding voor datum 11"/>
          <p:cNvSpPr>
            <a:spLocks noGrp="1"/>
          </p:cNvSpPr>
          <p:nvPr>
            <p:ph type="dt" sz="half" idx="10"/>
          </p:nvPr>
        </p:nvSpPr>
        <p:spPr>
          <a:xfrm>
            <a:off x="6248400" y="6248400"/>
            <a:ext cx="2667000" cy="365125"/>
          </a:xfrm>
        </p:spPr>
        <p:txBody>
          <a:bodyPr rtlCol="0"/>
          <a:lstStyle/>
          <a:p>
            <a:fld id="{DBD7522F-C417-4527-A9C3-C515F9417BCB}" type="datetimeFigureOut">
              <a:rPr lang="nl-NL" smtClean="0"/>
              <a:t>29-10-2013</a:t>
            </a:fld>
            <a:endParaRPr lang="nl-NL"/>
          </a:p>
        </p:txBody>
      </p:sp>
      <p:sp>
        <p:nvSpPr>
          <p:cNvPr id="13" name="Tijdelijke aanduiding voor dianummer 12"/>
          <p:cNvSpPr>
            <a:spLocks noGrp="1"/>
          </p:cNvSpPr>
          <p:nvPr>
            <p:ph type="sldNum" sz="quarter" idx="11"/>
          </p:nvPr>
        </p:nvSpPr>
        <p:spPr>
          <a:xfrm>
            <a:off x="0" y="4667249"/>
            <a:ext cx="1447800" cy="663578"/>
          </a:xfrm>
        </p:spPr>
        <p:txBody>
          <a:bodyPr rtlCol="0"/>
          <a:lstStyle>
            <a:lvl1pPr>
              <a:defRPr sz="2800"/>
            </a:lvl1pPr>
          </a:lstStyle>
          <a:p>
            <a:fld id="{B58BE87A-5ACD-4B89-A965-EA62B8371CE5}" type="slidenum">
              <a:rPr lang="nl-NL" smtClean="0"/>
              <a:t>‹nr.›</a:t>
            </a:fld>
            <a:endParaRPr lang="nl-NL"/>
          </a:p>
        </p:txBody>
      </p:sp>
      <p:sp>
        <p:nvSpPr>
          <p:cNvPr id="14" name="Tijdelijke aanduiding voor voettekst 13"/>
          <p:cNvSpPr>
            <a:spLocks noGrp="1"/>
          </p:cNvSpPr>
          <p:nvPr>
            <p:ph type="ftr" sz="quarter" idx="12"/>
          </p:nvPr>
        </p:nvSpPr>
        <p:spPr>
          <a:xfrm>
            <a:off x="1600200" y="6248206"/>
            <a:ext cx="4572000" cy="365125"/>
          </a:xfrm>
        </p:spPr>
        <p:txBody>
          <a:bodyPr rtlCol="0"/>
          <a:lstStyle/>
          <a:p>
            <a:endParaRPr lang="nl-NL"/>
          </a:p>
        </p:txBody>
      </p:sp>
      <p:sp>
        <p:nvSpPr>
          <p:cNvPr id="3" name="Tijdelijke aanduiding voor afbeelding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nl-NL" smtClean="0"/>
              <a:t>Klik op het pictogram als u een afbeelding wilt toevoegen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jdelijke aanduiding voor titel 21"/>
          <p:cNvSpPr>
            <a:spLocks noGrp="1"/>
          </p:cNvSpPr>
          <p:nvPr>
            <p:ph type="title"/>
          </p:nvPr>
        </p:nvSpPr>
        <p:spPr>
          <a:xfrm>
            <a:off x="609600" y="228600"/>
            <a:ext cx="8153400" cy="990600"/>
          </a:xfrm>
          <a:prstGeom prst="rect">
            <a:avLst/>
          </a:prstGeom>
        </p:spPr>
        <p:txBody>
          <a:bodyPr vert="horz" anchor="ctr">
            <a:normAutofit/>
          </a:bodyPr>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4" name="Tijdelijke aanduiding voor datum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BD7522F-C417-4527-A9C3-C515F9417BCB}" type="datetimeFigureOut">
              <a:rPr lang="nl-NL" smtClean="0"/>
              <a:t>29-10-2013</a:t>
            </a:fld>
            <a:endParaRPr lang="nl-NL"/>
          </a:p>
        </p:txBody>
      </p:sp>
      <p:sp>
        <p:nvSpPr>
          <p:cNvPr id="3" name="Tijdelijke aanduiding voor voettekst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nl-NL"/>
          </a:p>
        </p:txBody>
      </p:sp>
      <p:sp>
        <p:nvSpPr>
          <p:cNvPr id="7" name="Rechthoek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hoek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hoek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Tijdelijke aanduiding voor dianumm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58BE87A-5ACD-4B89-A965-EA62B8371CE5}"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youtube.com/watch?v=nXQAYlCoYDE" TargetMode="External"/><Relationship Id="rId2" Type="http://schemas.openxmlformats.org/officeDocument/2006/relationships/hyperlink" Target="http://www.youtube.com/watch?v=UxIEb_gOT7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youtube.com/watch?v=eMZWJOW0P0g"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Geschiedenis	</a:t>
            </a:r>
            <a:endParaRPr lang="nl-NL" dirty="0"/>
          </a:p>
        </p:txBody>
      </p:sp>
      <p:sp>
        <p:nvSpPr>
          <p:cNvPr id="3" name="Ondertitel 2"/>
          <p:cNvSpPr>
            <a:spLocks noGrp="1"/>
          </p:cNvSpPr>
          <p:nvPr>
            <p:ph type="subTitle" idx="1"/>
          </p:nvPr>
        </p:nvSpPr>
        <p:spPr/>
        <p:txBody>
          <a:bodyPr/>
          <a:lstStyle/>
          <a:p>
            <a:r>
              <a:rPr lang="nl-NL" dirty="0" smtClean="0"/>
              <a:t>Module 7 par 1 t/m 2</a:t>
            </a:r>
            <a:endParaRPr lang="nl-NL" dirty="0"/>
          </a:p>
        </p:txBody>
      </p:sp>
    </p:spTree>
    <p:extLst>
      <p:ext uri="{BB962C8B-B14F-4D97-AF65-F5344CB8AC3E}">
        <p14:creationId xmlns:p14="http://schemas.microsoft.com/office/powerpoint/2010/main" val="2958865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Auto TV	</a:t>
            </a:r>
            <a:endParaRPr lang="nl-NL" dirty="0"/>
          </a:p>
        </p:txBody>
      </p:sp>
      <p:sp>
        <p:nvSpPr>
          <p:cNvPr id="3" name="Tijdelijke aanduiding voor inhoud 2"/>
          <p:cNvSpPr>
            <a:spLocks noGrp="1"/>
          </p:cNvSpPr>
          <p:nvPr>
            <p:ph sz="quarter" idx="1"/>
          </p:nvPr>
        </p:nvSpPr>
        <p:spPr/>
        <p:txBody>
          <a:bodyPr/>
          <a:lstStyle/>
          <a:p>
            <a:r>
              <a:rPr lang="nl-NL" dirty="0" smtClean="0"/>
              <a:t>Het was een grote bezienswaardigheid. Als iemand een auto had liep heel het dorp uit. Mensen gingen bij elkaar tv kijken.</a:t>
            </a:r>
            <a:br>
              <a:rPr lang="nl-NL" dirty="0" smtClean="0"/>
            </a:br>
            <a:r>
              <a:rPr lang="nl-NL" dirty="0" smtClean="0"/>
              <a:t/>
            </a:r>
            <a:br>
              <a:rPr lang="nl-NL" dirty="0" smtClean="0"/>
            </a:br>
            <a:endParaRPr lang="nl-NL" dirty="0"/>
          </a:p>
        </p:txBody>
      </p:sp>
    </p:spTree>
    <p:extLst>
      <p:ext uri="{BB962C8B-B14F-4D97-AF65-F5344CB8AC3E}">
        <p14:creationId xmlns:p14="http://schemas.microsoft.com/office/powerpoint/2010/main" val="689521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Nadelen	</a:t>
            </a:r>
            <a:endParaRPr lang="nl-NL" dirty="0"/>
          </a:p>
        </p:txBody>
      </p:sp>
      <p:sp>
        <p:nvSpPr>
          <p:cNvPr id="3" name="Tijdelijke aanduiding voor inhoud 2"/>
          <p:cNvSpPr>
            <a:spLocks noGrp="1"/>
          </p:cNvSpPr>
          <p:nvPr>
            <p:ph sz="quarter" idx="1"/>
          </p:nvPr>
        </p:nvSpPr>
        <p:spPr/>
        <p:txBody>
          <a:bodyPr>
            <a:normAutofit lnSpcReduction="10000"/>
          </a:bodyPr>
          <a:lstStyle/>
          <a:p>
            <a:r>
              <a:rPr lang="nl-NL" dirty="0" smtClean="0"/>
              <a:t>Werkomstandigheden waren slecht.</a:t>
            </a:r>
          </a:p>
          <a:p>
            <a:r>
              <a:rPr lang="nl-NL" dirty="0" smtClean="0"/>
              <a:t>Wie zaten er ook alweer in de regering:</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En wie stemden vroeger vooral:</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endParaRPr lang="nl-NL" dirty="0"/>
          </a:p>
        </p:txBody>
      </p:sp>
    </p:spTree>
    <p:extLst>
      <p:ext uri="{BB962C8B-B14F-4D97-AF65-F5344CB8AC3E}">
        <p14:creationId xmlns:p14="http://schemas.microsoft.com/office/powerpoint/2010/main" val="1103178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Nadelen	</a:t>
            </a:r>
            <a:endParaRPr lang="nl-NL" dirty="0"/>
          </a:p>
        </p:txBody>
      </p:sp>
      <p:sp>
        <p:nvSpPr>
          <p:cNvPr id="3" name="Tijdelijke aanduiding voor inhoud 2"/>
          <p:cNvSpPr>
            <a:spLocks noGrp="1"/>
          </p:cNvSpPr>
          <p:nvPr>
            <p:ph sz="quarter" idx="1"/>
          </p:nvPr>
        </p:nvSpPr>
        <p:spPr/>
        <p:txBody>
          <a:bodyPr>
            <a:normAutofit lnSpcReduction="10000"/>
          </a:bodyPr>
          <a:lstStyle/>
          <a:p>
            <a:r>
              <a:rPr lang="nl-NL" dirty="0" smtClean="0"/>
              <a:t>Werkomstandigheden waren slecht.</a:t>
            </a:r>
          </a:p>
          <a:p>
            <a:r>
              <a:rPr lang="nl-NL" dirty="0" smtClean="0"/>
              <a:t>Wie zaten er ook alweer in de regering:</a:t>
            </a:r>
            <a:br>
              <a:rPr lang="nl-NL" dirty="0" smtClean="0"/>
            </a:br>
            <a:r>
              <a:rPr lang="nl-NL" dirty="0" smtClean="0"/>
              <a:t/>
            </a:r>
            <a:br>
              <a:rPr lang="nl-NL" dirty="0" smtClean="0"/>
            </a:br>
            <a:r>
              <a:rPr lang="nl-NL" dirty="0" smtClean="0"/>
              <a:t>Liberalen</a:t>
            </a:r>
            <a:br>
              <a:rPr lang="nl-NL" dirty="0" smtClean="0"/>
            </a:br>
            <a:r>
              <a:rPr lang="nl-NL" dirty="0" smtClean="0"/>
              <a:t/>
            </a:r>
            <a:br>
              <a:rPr lang="nl-NL" dirty="0" smtClean="0"/>
            </a:br>
            <a:r>
              <a:rPr lang="nl-NL" dirty="0" smtClean="0"/>
              <a:t>En wie stemden vroeger vooral:</a:t>
            </a:r>
            <a:br>
              <a:rPr lang="nl-NL" dirty="0" smtClean="0"/>
            </a:br>
            <a:r>
              <a:rPr lang="nl-NL" dirty="0" smtClean="0"/>
              <a:t/>
            </a:r>
            <a:br>
              <a:rPr lang="nl-NL" dirty="0" smtClean="0"/>
            </a:br>
            <a:r>
              <a:rPr lang="nl-NL" dirty="0" smtClean="0"/>
              <a:t>De rijken</a:t>
            </a:r>
            <a:br>
              <a:rPr lang="nl-NL" dirty="0" smtClean="0"/>
            </a:br>
            <a:r>
              <a:rPr lang="nl-NL" dirty="0" smtClean="0"/>
              <a:t/>
            </a:r>
            <a:br>
              <a:rPr lang="nl-NL" dirty="0" smtClean="0"/>
            </a:br>
            <a:endParaRPr lang="nl-NL" dirty="0"/>
          </a:p>
        </p:txBody>
      </p:sp>
    </p:spTree>
    <p:extLst>
      <p:ext uri="{BB962C8B-B14F-4D97-AF65-F5344CB8AC3E}">
        <p14:creationId xmlns:p14="http://schemas.microsoft.com/office/powerpoint/2010/main" val="40567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Arbeiders	</a:t>
            </a:r>
            <a:endParaRPr lang="nl-NL" dirty="0"/>
          </a:p>
        </p:txBody>
      </p:sp>
      <p:sp>
        <p:nvSpPr>
          <p:cNvPr id="3" name="Tijdelijke aanduiding voor inhoud 2"/>
          <p:cNvSpPr>
            <a:spLocks noGrp="1"/>
          </p:cNvSpPr>
          <p:nvPr>
            <p:ph sz="quarter" idx="1"/>
          </p:nvPr>
        </p:nvSpPr>
        <p:spPr/>
        <p:txBody>
          <a:bodyPr>
            <a:normAutofit fontScale="92500" lnSpcReduction="10000"/>
          </a:bodyPr>
          <a:lstStyle/>
          <a:p>
            <a:r>
              <a:rPr lang="nl-NL" dirty="0" smtClean="0"/>
              <a:t>In 1903 kwam er een spoorwegstaking</a:t>
            </a:r>
          </a:p>
          <a:p>
            <a:endParaRPr lang="nl-NL" dirty="0"/>
          </a:p>
          <a:p>
            <a:r>
              <a:rPr lang="nl-NL" dirty="0" smtClean="0"/>
              <a:t>De overheid verbood stakingen voor de vakbonden en hun arbeiders</a:t>
            </a:r>
          </a:p>
          <a:p>
            <a:endParaRPr lang="nl-NL" dirty="0"/>
          </a:p>
          <a:p>
            <a:r>
              <a:rPr lang="nl-NL" dirty="0" smtClean="0"/>
              <a:t>De arbeiders wilden meer te zeggen hebben</a:t>
            </a:r>
          </a:p>
          <a:p>
            <a:endParaRPr lang="nl-NL" dirty="0"/>
          </a:p>
          <a:p>
            <a:r>
              <a:rPr lang="nl-NL" dirty="0" smtClean="0"/>
              <a:t>Welke partij werd opgericht voor de arbeiders:</a:t>
            </a:r>
            <a:br>
              <a:rPr lang="nl-NL" dirty="0" smtClean="0"/>
            </a:br>
            <a:r>
              <a:rPr lang="nl-NL" dirty="0" smtClean="0"/>
              <a:t/>
            </a:r>
            <a:br>
              <a:rPr lang="nl-NL" dirty="0" smtClean="0"/>
            </a:br>
            <a:endParaRPr lang="nl-NL" dirty="0"/>
          </a:p>
        </p:txBody>
      </p:sp>
    </p:spTree>
    <p:extLst>
      <p:ext uri="{BB962C8B-B14F-4D97-AF65-F5344CB8AC3E}">
        <p14:creationId xmlns:p14="http://schemas.microsoft.com/office/powerpoint/2010/main" val="1148602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Arbeiders	</a:t>
            </a:r>
            <a:endParaRPr lang="nl-NL" dirty="0"/>
          </a:p>
        </p:txBody>
      </p:sp>
      <p:sp>
        <p:nvSpPr>
          <p:cNvPr id="3" name="Tijdelijke aanduiding voor inhoud 2"/>
          <p:cNvSpPr>
            <a:spLocks noGrp="1"/>
          </p:cNvSpPr>
          <p:nvPr>
            <p:ph sz="quarter" idx="1"/>
          </p:nvPr>
        </p:nvSpPr>
        <p:spPr/>
        <p:txBody>
          <a:bodyPr>
            <a:normAutofit fontScale="92500" lnSpcReduction="10000"/>
          </a:bodyPr>
          <a:lstStyle/>
          <a:p>
            <a:r>
              <a:rPr lang="nl-NL" dirty="0" smtClean="0"/>
              <a:t>In 1903 kwam er een spoorwegstaking</a:t>
            </a:r>
          </a:p>
          <a:p>
            <a:endParaRPr lang="nl-NL" dirty="0"/>
          </a:p>
          <a:p>
            <a:r>
              <a:rPr lang="nl-NL" dirty="0" smtClean="0"/>
              <a:t>De overheid verbood stakingen voor de vakbonden en hun arbeiders</a:t>
            </a:r>
          </a:p>
          <a:p>
            <a:endParaRPr lang="nl-NL" dirty="0"/>
          </a:p>
          <a:p>
            <a:r>
              <a:rPr lang="nl-NL" dirty="0" smtClean="0"/>
              <a:t>De arbeiders wilden meer te zeggen hebben</a:t>
            </a:r>
          </a:p>
          <a:p>
            <a:endParaRPr lang="nl-NL" dirty="0"/>
          </a:p>
          <a:p>
            <a:r>
              <a:rPr lang="nl-NL" dirty="0" smtClean="0"/>
              <a:t>Welke partij werd opgericht voor de arbeiders: SDAP</a:t>
            </a:r>
            <a:br>
              <a:rPr lang="nl-NL" dirty="0" smtClean="0"/>
            </a:br>
            <a:r>
              <a:rPr lang="nl-NL" dirty="0" smtClean="0"/>
              <a:t/>
            </a:r>
            <a:br>
              <a:rPr lang="nl-NL" dirty="0" smtClean="0"/>
            </a:br>
            <a:endParaRPr lang="nl-NL" dirty="0"/>
          </a:p>
        </p:txBody>
      </p:sp>
    </p:spTree>
    <p:extLst>
      <p:ext uri="{BB962C8B-B14F-4D97-AF65-F5344CB8AC3E}">
        <p14:creationId xmlns:p14="http://schemas.microsoft.com/office/powerpoint/2010/main" val="684070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Verschillen rond 1900</a:t>
            </a:r>
            <a:endParaRPr lang="nl-NL" dirty="0"/>
          </a:p>
        </p:txBody>
      </p:sp>
      <p:sp>
        <p:nvSpPr>
          <p:cNvPr id="3" name="Tijdelijke aanduiding voor inhoud 2"/>
          <p:cNvSpPr>
            <a:spLocks noGrp="1"/>
          </p:cNvSpPr>
          <p:nvPr>
            <p:ph sz="quarter" idx="2"/>
          </p:nvPr>
        </p:nvSpPr>
        <p:spPr/>
        <p:txBody>
          <a:bodyPr/>
          <a:lstStyle/>
          <a:p>
            <a:r>
              <a:rPr lang="nl-NL" dirty="0" smtClean="0"/>
              <a:t>Beerput</a:t>
            </a:r>
          </a:p>
          <a:p>
            <a:endParaRPr lang="nl-NL" dirty="0"/>
          </a:p>
        </p:txBody>
      </p:sp>
      <p:sp>
        <p:nvSpPr>
          <p:cNvPr id="4" name="Tijdelijke aanduiding voor inhoud 3"/>
          <p:cNvSpPr>
            <a:spLocks noGrp="1"/>
          </p:cNvSpPr>
          <p:nvPr>
            <p:ph sz="quarter" idx="4"/>
          </p:nvPr>
        </p:nvSpPr>
        <p:spPr/>
        <p:txBody>
          <a:bodyPr/>
          <a:lstStyle/>
          <a:p>
            <a:r>
              <a:rPr lang="nl-NL" dirty="0" smtClean="0"/>
              <a:t>Riool</a:t>
            </a:r>
          </a:p>
          <a:p>
            <a:endParaRPr lang="nl-NL" dirty="0"/>
          </a:p>
        </p:txBody>
      </p:sp>
      <p:sp>
        <p:nvSpPr>
          <p:cNvPr id="5" name="Tijdelijke aanduiding voor tekst 4"/>
          <p:cNvSpPr>
            <a:spLocks noGrp="1"/>
          </p:cNvSpPr>
          <p:nvPr>
            <p:ph type="body" sz="quarter" idx="1"/>
          </p:nvPr>
        </p:nvSpPr>
        <p:spPr/>
        <p:txBody>
          <a:bodyPr/>
          <a:lstStyle/>
          <a:p>
            <a:r>
              <a:rPr lang="nl-NL" dirty="0" smtClean="0"/>
              <a:t>Dorp/ Platteland</a:t>
            </a:r>
            <a:endParaRPr lang="nl-NL" dirty="0"/>
          </a:p>
        </p:txBody>
      </p:sp>
      <p:sp>
        <p:nvSpPr>
          <p:cNvPr id="6" name="Tijdelijke aanduiding voor tekst 5"/>
          <p:cNvSpPr>
            <a:spLocks noGrp="1"/>
          </p:cNvSpPr>
          <p:nvPr>
            <p:ph type="body" sz="quarter" idx="3"/>
          </p:nvPr>
        </p:nvSpPr>
        <p:spPr/>
        <p:txBody>
          <a:bodyPr/>
          <a:lstStyle/>
          <a:p>
            <a:r>
              <a:rPr lang="nl-NL" dirty="0" smtClean="0"/>
              <a:t>Stad</a:t>
            </a:r>
            <a:endParaRPr lang="nl-NL" dirty="0"/>
          </a:p>
        </p:txBody>
      </p:sp>
    </p:spTree>
    <p:extLst>
      <p:ext uri="{BB962C8B-B14F-4D97-AF65-F5344CB8AC3E}">
        <p14:creationId xmlns:p14="http://schemas.microsoft.com/office/powerpoint/2010/main" val="1802359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Verschillen rond 1900</a:t>
            </a:r>
            <a:endParaRPr lang="nl-NL" dirty="0"/>
          </a:p>
        </p:txBody>
      </p:sp>
      <p:sp>
        <p:nvSpPr>
          <p:cNvPr id="3" name="Tijdelijke aanduiding voor inhoud 2"/>
          <p:cNvSpPr>
            <a:spLocks noGrp="1"/>
          </p:cNvSpPr>
          <p:nvPr>
            <p:ph sz="quarter" idx="2"/>
          </p:nvPr>
        </p:nvSpPr>
        <p:spPr/>
        <p:txBody>
          <a:bodyPr/>
          <a:lstStyle/>
          <a:p>
            <a:r>
              <a:rPr lang="nl-NL" dirty="0" smtClean="0"/>
              <a:t>Beerput</a:t>
            </a:r>
          </a:p>
          <a:p>
            <a:r>
              <a:rPr lang="nl-NL" dirty="0" smtClean="0"/>
              <a:t>Olielamp</a:t>
            </a:r>
          </a:p>
          <a:p>
            <a:endParaRPr lang="nl-NL" dirty="0"/>
          </a:p>
        </p:txBody>
      </p:sp>
      <p:sp>
        <p:nvSpPr>
          <p:cNvPr id="4" name="Tijdelijke aanduiding voor inhoud 3"/>
          <p:cNvSpPr>
            <a:spLocks noGrp="1"/>
          </p:cNvSpPr>
          <p:nvPr>
            <p:ph sz="quarter" idx="4"/>
          </p:nvPr>
        </p:nvSpPr>
        <p:spPr/>
        <p:txBody>
          <a:bodyPr/>
          <a:lstStyle/>
          <a:p>
            <a:r>
              <a:rPr lang="nl-NL" dirty="0" smtClean="0"/>
              <a:t>Riool</a:t>
            </a:r>
          </a:p>
          <a:p>
            <a:r>
              <a:rPr lang="nl-NL" dirty="0" smtClean="0"/>
              <a:t>Elektriciteit</a:t>
            </a:r>
          </a:p>
          <a:p>
            <a:endParaRPr lang="nl-NL" dirty="0"/>
          </a:p>
        </p:txBody>
      </p:sp>
      <p:sp>
        <p:nvSpPr>
          <p:cNvPr id="5" name="Tijdelijke aanduiding voor tekst 4"/>
          <p:cNvSpPr>
            <a:spLocks noGrp="1"/>
          </p:cNvSpPr>
          <p:nvPr>
            <p:ph type="body" sz="quarter" idx="1"/>
          </p:nvPr>
        </p:nvSpPr>
        <p:spPr/>
        <p:txBody>
          <a:bodyPr/>
          <a:lstStyle/>
          <a:p>
            <a:r>
              <a:rPr lang="nl-NL" dirty="0" smtClean="0"/>
              <a:t>Dorp/ Platteland</a:t>
            </a:r>
            <a:endParaRPr lang="nl-NL" dirty="0"/>
          </a:p>
        </p:txBody>
      </p:sp>
      <p:sp>
        <p:nvSpPr>
          <p:cNvPr id="6" name="Tijdelijke aanduiding voor tekst 5"/>
          <p:cNvSpPr>
            <a:spLocks noGrp="1"/>
          </p:cNvSpPr>
          <p:nvPr>
            <p:ph type="body" sz="quarter" idx="3"/>
          </p:nvPr>
        </p:nvSpPr>
        <p:spPr/>
        <p:txBody>
          <a:bodyPr/>
          <a:lstStyle/>
          <a:p>
            <a:r>
              <a:rPr lang="nl-NL" dirty="0" smtClean="0"/>
              <a:t>Stad</a:t>
            </a:r>
            <a:endParaRPr lang="nl-NL" dirty="0"/>
          </a:p>
        </p:txBody>
      </p:sp>
    </p:spTree>
    <p:extLst>
      <p:ext uri="{BB962C8B-B14F-4D97-AF65-F5344CB8AC3E}">
        <p14:creationId xmlns:p14="http://schemas.microsoft.com/office/powerpoint/2010/main" val="252668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Verschillen rond 1900</a:t>
            </a:r>
            <a:endParaRPr lang="nl-NL" dirty="0"/>
          </a:p>
        </p:txBody>
      </p:sp>
      <p:sp>
        <p:nvSpPr>
          <p:cNvPr id="3" name="Tijdelijke aanduiding voor inhoud 2"/>
          <p:cNvSpPr>
            <a:spLocks noGrp="1"/>
          </p:cNvSpPr>
          <p:nvPr>
            <p:ph sz="quarter" idx="2"/>
          </p:nvPr>
        </p:nvSpPr>
        <p:spPr/>
        <p:txBody>
          <a:bodyPr/>
          <a:lstStyle/>
          <a:p>
            <a:r>
              <a:rPr lang="nl-NL" dirty="0" smtClean="0"/>
              <a:t>Beerput</a:t>
            </a:r>
          </a:p>
          <a:p>
            <a:r>
              <a:rPr lang="nl-NL" dirty="0" smtClean="0"/>
              <a:t>Olielamp</a:t>
            </a:r>
          </a:p>
          <a:p>
            <a:r>
              <a:rPr lang="nl-NL" dirty="0" smtClean="0"/>
              <a:t>Kermis </a:t>
            </a:r>
          </a:p>
          <a:p>
            <a:endParaRPr lang="nl-NL" dirty="0"/>
          </a:p>
        </p:txBody>
      </p:sp>
      <p:sp>
        <p:nvSpPr>
          <p:cNvPr id="4" name="Tijdelijke aanduiding voor inhoud 3"/>
          <p:cNvSpPr>
            <a:spLocks noGrp="1"/>
          </p:cNvSpPr>
          <p:nvPr>
            <p:ph sz="quarter" idx="4"/>
          </p:nvPr>
        </p:nvSpPr>
        <p:spPr/>
        <p:txBody>
          <a:bodyPr/>
          <a:lstStyle/>
          <a:p>
            <a:r>
              <a:rPr lang="nl-NL" dirty="0" smtClean="0"/>
              <a:t>Riool</a:t>
            </a:r>
          </a:p>
          <a:p>
            <a:r>
              <a:rPr lang="nl-NL" dirty="0" smtClean="0"/>
              <a:t>Elektriciteit</a:t>
            </a:r>
          </a:p>
          <a:p>
            <a:r>
              <a:rPr lang="nl-NL" dirty="0" smtClean="0"/>
              <a:t>Meerdere afleiding</a:t>
            </a:r>
          </a:p>
          <a:p>
            <a:endParaRPr lang="nl-NL" dirty="0"/>
          </a:p>
        </p:txBody>
      </p:sp>
      <p:sp>
        <p:nvSpPr>
          <p:cNvPr id="5" name="Tijdelijke aanduiding voor tekst 4"/>
          <p:cNvSpPr>
            <a:spLocks noGrp="1"/>
          </p:cNvSpPr>
          <p:nvPr>
            <p:ph type="body" sz="quarter" idx="1"/>
          </p:nvPr>
        </p:nvSpPr>
        <p:spPr/>
        <p:txBody>
          <a:bodyPr/>
          <a:lstStyle/>
          <a:p>
            <a:r>
              <a:rPr lang="nl-NL" dirty="0" smtClean="0"/>
              <a:t>Dorp/ Platteland</a:t>
            </a:r>
            <a:endParaRPr lang="nl-NL" dirty="0"/>
          </a:p>
        </p:txBody>
      </p:sp>
      <p:sp>
        <p:nvSpPr>
          <p:cNvPr id="6" name="Tijdelijke aanduiding voor tekst 5"/>
          <p:cNvSpPr>
            <a:spLocks noGrp="1"/>
          </p:cNvSpPr>
          <p:nvPr>
            <p:ph type="body" sz="quarter" idx="3"/>
          </p:nvPr>
        </p:nvSpPr>
        <p:spPr/>
        <p:txBody>
          <a:bodyPr/>
          <a:lstStyle/>
          <a:p>
            <a:r>
              <a:rPr lang="nl-NL" dirty="0" smtClean="0"/>
              <a:t>Stad</a:t>
            </a:r>
            <a:endParaRPr lang="nl-NL" dirty="0"/>
          </a:p>
        </p:txBody>
      </p:sp>
    </p:spTree>
    <p:extLst>
      <p:ext uri="{BB962C8B-B14F-4D97-AF65-F5344CB8AC3E}">
        <p14:creationId xmlns:p14="http://schemas.microsoft.com/office/powerpoint/2010/main" val="190635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Verzuiling	</a:t>
            </a:r>
            <a:endParaRPr lang="nl-NL" dirty="0"/>
          </a:p>
        </p:txBody>
      </p:sp>
      <p:sp>
        <p:nvSpPr>
          <p:cNvPr id="3" name="Tijdelijke aanduiding voor inhoud 2"/>
          <p:cNvSpPr>
            <a:spLocks noGrp="1"/>
          </p:cNvSpPr>
          <p:nvPr>
            <p:ph sz="quarter" idx="1"/>
          </p:nvPr>
        </p:nvSpPr>
        <p:spPr/>
        <p:txBody>
          <a:bodyPr>
            <a:normAutofit fontScale="55000" lnSpcReduction="20000"/>
          </a:bodyPr>
          <a:lstStyle/>
          <a:p>
            <a:r>
              <a:rPr lang="nl-NL" dirty="0" smtClean="0"/>
              <a:t>Waarom raakte Nederland verzuild:</a:t>
            </a:r>
            <a:br>
              <a:rPr lang="nl-NL" dirty="0" smtClean="0"/>
            </a:br>
            <a:r>
              <a:rPr lang="nl-NL" dirty="0" smtClean="0"/>
              <a:t/>
            </a:r>
            <a:br>
              <a:rPr lang="nl-NL" dirty="0" smtClean="0"/>
            </a:br>
            <a:r>
              <a:rPr lang="nl-NL" dirty="0" smtClean="0"/>
              <a:t>Gebruik Liberalen, Socialisten, </a:t>
            </a:r>
            <a:br>
              <a:rPr lang="nl-NL" dirty="0" smtClean="0"/>
            </a:br>
            <a:r>
              <a:rPr lang="nl-NL" dirty="0" smtClean="0"/>
              <a:t/>
            </a:r>
            <a:br>
              <a:rPr lang="nl-NL" dirty="0" smtClean="0"/>
            </a:br>
            <a:r>
              <a:rPr lang="nl-NL" sz="4600" b="1" dirty="0" smtClean="0"/>
              <a:t>Liberalen</a:t>
            </a:r>
            <a:r>
              <a:rPr lang="nl-NL" sz="4600" dirty="0" smtClean="0"/>
              <a:t> mochten als eerste stemmen(rijke mensen). Dat betekent dat vooral dat de overheid zich </a:t>
            </a:r>
            <a:r>
              <a:rPr lang="nl-NL" sz="4600" i="1" dirty="0" smtClean="0"/>
              <a:t>nergens mee mocht bemoeien</a:t>
            </a:r>
            <a:r>
              <a:rPr lang="nl-NL" sz="4600" dirty="0" smtClean="0"/>
              <a:t>. Werkgevers hebben het dan voor het zeggen. Dit zorgt voor slechte werkomstandigheden bij de arbeiders(het grootste deel van de bevolking). Zij vonden de ideeën van de </a:t>
            </a:r>
            <a:r>
              <a:rPr lang="nl-NL" sz="4600" b="1" dirty="0" smtClean="0"/>
              <a:t>socialisten</a:t>
            </a:r>
            <a:r>
              <a:rPr lang="nl-NL" sz="4600" dirty="0" smtClean="0"/>
              <a:t> beter, namelijk </a:t>
            </a:r>
            <a:r>
              <a:rPr lang="nl-NL" sz="4600" i="1" dirty="0" smtClean="0"/>
              <a:t>gelijkheid</a:t>
            </a:r>
            <a:r>
              <a:rPr lang="nl-NL" sz="4600" dirty="0" smtClean="0"/>
              <a:t>. Zij vonden dat de overheid eerlijker moest verdelen.  </a:t>
            </a:r>
            <a:br>
              <a:rPr lang="nl-NL" sz="4600" dirty="0" smtClean="0"/>
            </a:br>
            <a:r>
              <a:rPr lang="nl-NL" sz="4600" dirty="0" smtClean="0"/>
              <a:t/>
            </a:r>
            <a:br>
              <a:rPr lang="nl-NL" sz="4600" dirty="0" smtClean="0"/>
            </a:br>
            <a:r>
              <a:rPr lang="nl-NL" dirty="0" smtClean="0"/>
              <a:t/>
            </a:r>
            <a:br>
              <a:rPr lang="nl-NL" dirty="0" smtClean="0"/>
            </a:br>
            <a:r>
              <a:rPr lang="nl-NL" dirty="0" smtClean="0"/>
              <a:t/>
            </a:r>
            <a:br>
              <a:rPr lang="nl-NL" dirty="0" smtClean="0"/>
            </a:br>
            <a:endParaRPr lang="nl-NL" dirty="0"/>
          </a:p>
        </p:txBody>
      </p:sp>
    </p:spTree>
    <p:extLst>
      <p:ext uri="{BB962C8B-B14F-4D97-AF65-F5344CB8AC3E}">
        <p14:creationId xmlns:p14="http://schemas.microsoft.com/office/powerpoint/2010/main" val="965729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Verzuiling	</a:t>
            </a:r>
            <a:endParaRPr lang="nl-NL" dirty="0"/>
          </a:p>
        </p:txBody>
      </p:sp>
      <p:sp>
        <p:nvSpPr>
          <p:cNvPr id="3" name="Tijdelijke aanduiding voor inhoud 2"/>
          <p:cNvSpPr>
            <a:spLocks noGrp="1"/>
          </p:cNvSpPr>
          <p:nvPr>
            <p:ph sz="quarter" idx="1"/>
          </p:nvPr>
        </p:nvSpPr>
        <p:spPr/>
        <p:txBody>
          <a:bodyPr>
            <a:normAutofit fontScale="70000" lnSpcReduction="20000"/>
          </a:bodyPr>
          <a:lstStyle/>
          <a:p>
            <a:r>
              <a:rPr lang="nl-NL" dirty="0" smtClean="0"/>
              <a:t>Waarom raakte Nederland verzuild:</a:t>
            </a:r>
            <a:br>
              <a:rPr lang="nl-NL" dirty="0" smtClean="0"/>
            </a:br>
            <a:r>
              <a:rPr lang="nl-NL" dirty="0" smtClean="0"/>
              <a:t/>
            </a:r>
            <a:br>
              <a:rPr lang="nl-NL" dirty="0" smtClean="0"/>
            </a:br>
            <a:r>
              <a:rPr lang="nl-NL" dirty="0" smtClean="0"/>
              <a:t>Gebruik Liberalen, Socialisten, </a:t>
            </a:r>
            <a:br>
              <a:rPr lang="nl-NL" dirty="0" smtClean="0"/>
            </a:br>
            <a:r>
              <a:rPr lang="nl-NL" dirty="0" smtClean="0"/>
              <a:t/>
            </a:r>
            <a:br>
              <a:rPr lang="nl-NL" dirty="0" smtClean="0"/>
            </a:br>
            <a:r>
              <a:rPr lang="nl-NL" sz="3600" dirty="0" smtClean="0"/>
              <a:t>Naast de </a:t>
            </a:r>
            <a:r>
              <a:rPr lang="nl-NL" sz="3600" b="1" dirty="0" smtClean="0"/>
              <a:t>Liberalen en Socialisten </a:t>
            </a:r>
            <a:r>
              <a:rPr lang="nl-NL" sz="3600" dirty="0" smtClean="0"/>
              <a:t>had je nog de </a:t>
            </a:r>
            <a:r>
              <a:rPr lang="nl-NL" sz="3600" b="1" dirty="0" smtClean="0"/>
              <a:t>confessionelen</a:t>
            </a:r>
            <a:r>
              <a:rPr lang="nl-NL" sz="3600" dirty="0" smtClean="0"/>
              <a:t>. Dit waren de gelovigen. Zij waren vooral bang dat arbeiders voor het </a:t>
            </a:r>
            <a:r>
              <a:rPr lang="nl-NL" sz="3600" b="1" dirty="0" smtClean="0"/>
              <a:t>geloof verloren zouden </a:t>
            </a:r>
            <a:r>
              <a:rPr lang="nl-NL" sz="3600" dirty="0" smtClean="0"/>
              <a:t>gaan als ze bij de socialisten aansloten. Abraham Kuyper richtte de ARP(</a:t>
            </a:r>
            <a:r>
              <a:rPr lang="nl-NL" sz="3600" dirty="0" err="1" smtClean="0"/>
              <a:t>Anti-revolutionaire</a:t>
            </a:r>
            <a:r>
              <a:rPr lang="nl-NL" sz="3600" dirty="0" smtClean="0"/>
              <a:t> partij) op: Een gelovige partij voor de armen. </a:t>
            </a:r>
            <a:br>
              <a:rPr lang="nl-NL" sz="3600" dirty="0" smtClean="0"/>
            </a:br>
            <a:r>
              <a:rPr lang="nl-NL" sz="3600" dirty="0" smtClean="0"/>
              <a:t/>
            </a:r>
            <a:br>
              <a:rPr lang="nl-NL" sz="3600" dirty="0" smtClean="0"/>
            </a:br>
            <a:r>
              <a:rPr lang="nl-NL" sz="3600" dirty="0" smtClean="0"/>
              <a:t>Zo ontstond de verzuiling.</a:t>
            </a:r>
            <a:br>
              <a:rPr lang="nl-NL" sz="3600" dirty="0" smtClean="0"/>
            </a:br>
            <a:r>
              <a:rPr lang="nl-NL" dirty="0" smtClean="0"/>
              <a:t/>
            </a:r>
            <a:br>
              <a:rPr lang="nl-NL" dirty="0" smtClean="0"/>
            </a:br>
            <a:r>
              <a:rPr lang="nl-NL" dirty="0" smtClean="0"/>
              <a:t/>
            </a:r>
            <a:br>
              <a:rPr lang="nl-NL" dirty="0" smtClean="0"/>
            </a:br>
            <a:r>
              <a:rPr lang="nl-NL" dirty="0" smtClean="0"/>
              <a:t/>
            </a:r>
            <a:br>
              <a:rPr lang="nl-NL" dirty="0" smtClean="0"/>
            </a:br>
            <a:endParaRPr lang="nl-NL" dirty="0"/>
          </a:p>
        </p:txBody>
      </p:sp>
    </p:spTree>
    <p:extLst>
      <p:ext uri="{BB962C8B-B14F-4D97-AF65-F5344CB8AC3E}">
        <p14:creationId xmlns:p14="http://schemas.microsoft.com/office/powerpoint/2010/main" val="2036119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Historisch overzicht vanaf 1900	</a:t>
            </a:r>
            <a:endParaRPr lang="nl-NL" dirty="0"/>
          </a:p>
        </p:txBody>
      </p:sp>
      <p:sp>
        <p:nvSpPr>
          <p:cNvPr id="3" name="Tijdelijke aanduiding voor inhoud 2"/>
          <p:cNvSpPr>
            <a:spLocks noGrp="1"/>
          </p:cNvSpPr>
          <p:nvPr>
            <p:ph sz="quarter" idx="1"/>
          </p:nvPr>
        </p:nvSpPr>
        <p:spPr/>
        <p:txBody>
          <a:bodyPr>
            <a:normAutofit/>
          </a:bodyPr>
          <a:lstStyle/>
          <a:p>
            <a:r>
              <a:rPr lang="nl-NL" dirty="0" smtClean="0"/>
              <a:t>Wat weten we over de periode 1900-2013:</a:t>
            </a:r>
            <a:br>
              <a:rPr lang="nl-NL" dirty="0" smtClean="0"/>
            </a:br>
            <a:r>
              <a:rPr lang="nl-NL" dirty="0" smtClean="0"/>
              <a:t>- Oorlogen</a:t>
            </a:r>
            <a:br>
              <a:rPr lang="nl-NL" dirty="0" smtClean="0"/>
            </a:br>
            <a:r>
              <a:rPr lang="nl-NL" dirty="0" smtClean="0"/>
              <a:t>- </a:t>
            </a:r>
            <a:r>
              <a:rPr lang="nl-NL" dirty="0" err="1" smtClean="0"/>
              <a:t>Berlijnse</a:t>
            </a:r>
            <a:r>
              <a:rPr lang="nl-NL" dirty="0" smtClean="0"/>
              <a:t> muur</a:t>
            </a:r>
            <a:br>
              <a:rPr lang="nl-NL" dirty="0" smtClean="0"/>
            </a:br>
            <a:r>
              <a:rPr lang="nl-NL" dirty="0" smtClean="0"/>
              <a:t>- Start GTST</a:t>
            </a:r>
            <a:br>
              <a:rPr lang="nl-NL" dirty="0" smtClean="0"/>
            </a:br>
            <a:r>
              <a:rPr lang="nl-NL" dirty="0" smtClean="0"/>
              <a:t>- WTC terrorisme</a:t>
            </a:r>
            <a:br>
              <a:rPr lang="nl-NL" dirty="0" smtClean="0"/>
            </a:br>
            <a:r>
              <a:rPr lang="nl-NL" dirty="0" smtClean="0"/>
              <a:t>- Invoering Euro </a:t>
            </a:r>
            <a:br>
              <a:rPr lang="nl-NL" dirty="0" smtClean="0"/>
            </a:br>
            <a:r>
              <a:rPr lang="nl-NL" dirty="0" smtClean="0"/>
              <a:t>- Stemrecht vrouwen</a:t>
            </a:r>
            <a:br>
              <a:rPr lang="nl-NL" dirty="0" smtClean="0"/>
            </a:br>
            <a:r>
              <a:rPr lang="nl-NL" dirty="0" smtClean="0"/>
              <a:t>- Hitler aan de macht</a:t>
            </a:r>
            <a:br>
              <a:rPr lang="nl-NL" dirty="0" smtClean="0"/>
            </a:br>
            <a:endParaRPr lang="nl-NL" dirty="0" smtClean="0"/>
          </a:p>
          <a:p>
            <a:endParaRPr lang="nl-NL" dirty="0"/>
          </a:p>
        </p:txBody>
      </p:sp>
    </p:spTree>
    <p:extLst>
      <p:ext uri="{BB962C8B-B14F-4D97-AF65-F5344CB8AC3E}">
        <p14:creationId xmlns:p14="http://schemas.microsoft.com/office/powerpoint/2010/main" val="30395195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Stromingen</a:t>
            </a:r>
            <a:endParaRPr lang="nl-NL" dirty="0"/>
          </a:p>
        </p:txBody>
      </p:sp>
      <p:sp>
        <p:nvSpPr>
          <p:cNvPr id="3" name="Tijdelijke aanduiding voor inhoud 2"/>
          <p:cNvSpPr>
            <a:spLocks noGrp="1"/>
          </p:cNvSpPr>
          <p:nvPr>
            <p:ph sz="quarter" idx="1"/>
          </p:nvPr>
        </p:nvSpPr>
        <p:spPr/>
        <p:txBody>
          <a:bodyPr/>
          <a:lstStyle/>
          <a:p>
            <a:r>
              <a:rPr lang="nl-NL" dirty="0" smtClean="0"/>
              <a:t>Liberaal wie ontwerpt de grondwet (?)</a:t>
            </a:r>
          </a:p>
          <a:p>
            <a:endParaRPr lang="nl-NL" dirty="0"/>
          </a:p>
          <a:p>
            <a:r>
              <a:rPr lang="nl-NL" dirty="0" smtClean="0"/>
              <a:t>Socialisten hadden een eerste leider (?)</a:t>
            </a:r>
          </a:p>
          <a:p>
            <a:endParaRPr lang="nl-NL" dirty="0"/>
          </a:p>
          <a:p>
            <a:endParaRPr lang="nl-NL" dirty="0" smtClean="0"/>
          </a:p>
          <a:p>
            <a:r>
              <a:rPr lang="nl-NL" dirty="0" smtClean="0"/>
              <a:t>Confessioneel die een partij oprichtte voor arbeiders (?)</a:t>
            </a:r>
            <a:endParaRPr lang="nl-NL" dirty="0"/>
          </a:p>
        </p:txBody>
      </p:sp>
    </p:spTree>
    <p:extLst>
      <p:ext uri="{BB962C8B-B14F-4D97-AF65-F5344CB8AC3E}">
        <p14:creationId xmlns:p14="http://schemas.microsoft.com/office/powerpoint/2010/main" val="29743356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Stromingen</a:t>
            </a:r>
            <a:endParaRPr lang="nl-NL" dirty="0"/>
          </a:p>
        </p:txBody>
      </p:sp>
      <p:sp>
        <p:nvSpPr>
          <p:cNvPr id="3" name="Tijdelijke aanduiding voor inhoud 2"/>
          <p:cNvSpPr>
            <a:spLocks noGrp="1"/>
          </p:cNvSpPr>
          <p:nvPr>
            <p:ph sz="quarter" idx="1"/>
          </p:nvPr>
        </p:nvSpPr>
        <p:spPr/>
        <p:txBody>
          <a:bodyPr/>
          <a:lstStyle/>
          <a:p>
            <a:r>
              <a:rPr lang="nl-NL" dirty="0" smtClean="0"/>
              <a:t>Liberaal wie ontwerpt de grondwet (Thorbecke)</a:t>
            </a:r>
          </a:p>
          <a:p>
            <a:endParaRPr lang="nl-NL" dirty="0"/>
          </a:p>
          <a:p>
            <a:r>
              <a:rPr lang="nl-NL" dirty="0" smtClean="0"/>
              <a:t>Socialisten hadden een eerste leider (Domela)</a:t>
            </a:r>
          </a:p>
          <a:p>
            <a:endParaRPr lang="nl-NL" dirty="0"/>
          </a:p>
          <a:p>
            <a:endParaRPr lang="nl-NL" dirty="0" smtClean="0"/>
          </a:p>
          <a:p>
            <a:r>
              <a:rPr lang="nl-NL" dirty="0" smtClean="0"/>
              <a:t>Confessioneel die een partij oprichtte voor arbeiders (Kuyper)</a:t>
            </a:r>
            <a:endParaRPr lang="nl-NL" dirty="0"/>
          </a:p>
        </p:txBody>
      </p:sp>
    </p:spTree>
    <p:extLst>
      <p:ext uri="{BB962C8B-B14F-4D97-AF65-F5344CB8AC3E}">
        <p14:creationId xmlns:p14="http://schemas.microsoft.com/office/powerpoint/2010/main" val="37479024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Verdere stof</a:t>
            </a:r>
            <a:endParaRPr lang="nl-NL" dirty="0"/>
          </a:p>
        </p:txBody>
      </p:sp>
      <p:sp>
        <p:nvSpPr>
          <p:cNvPr id="3" name="Tijdelijke aanduiding voor inhoud 2"/>
          <p:cNvSpPr>
            <a:spLocks noGrp="1"/>
          </p:cNvSpPr>
          <p:nvPr>
            <p:ph sz="quarter" idx="1"/>
          </p:nvPr>
        </p:nvSpPr>
        <p:spPr/>
        <p:txBody>
          <a:bodyPr/>
          <a:lstStyle/>
          <a:p>
            <a:r>
              <a:rPr lang="nl-NL" dirty="0" smtClean="0"/>
              <a:t>Schoolstrijd</a:t>
            </a:r>
          </a:p>
          <a:p>
            <a:r>
              <a:rPr lang="nl-NL" dirty="0" smtClean="0"/>
              <a:t>Pacificatie 1917</a:t>
            </a:r>
          </a:p>
          <a:p>
            <a:endParaRPr lang="nl-NL" dirty="0"/>
          </a:p>
          <a:p>
            <a:r>
              <a:rPr lang="nl-NL" dirty="0" smtClean="0"/>
              <a:t>Wat hebben die met elkaar te maken?</a:t>
            </a:r>
          </a:p>
          <a:p>
            <a:endParaRPr lang="nl-NL" dirty="0"/>
          </a:p>
          <a:p>
            <a:r>
              <a:rPr lang="nl-NL" dirty="0" smtClean="0"/>
              <a:t>1917 vrouwen … kiesrecht en 1919 ook … kiesrecht</a:t>
            </a:r>
            <a:endParaRPr lang="nl-NL" dirty="0"/>
          </a:p>
        </p:txBody>
      </p:sp>
    </p:spTree>
    <p:extLst>
      <p:ext uri="{BB962C8B-B14F-4D97-AF65-F5344CB8AC3E}">
        <p14:creationId xmlns:p14="http://schemas.microsoft.com/office/powerpoint/2010/main" val="21723181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Verdere stof</a:t>
            </a:r>
            <a:endParaRPr lang="nl-NL" dirty="0"/>
          </a:p>
        </p:txBody>
      </p:sp>
      <p:sp>
        <p:nvSpPr>
          <p:cNvPr id="3" name="Tijdelijke aanduiding voor inhoud 2"/>
          <p:cNvSpPr>
            <a:spLocks noGrp="1"/>
          </p:cNvSpPr>
          <p:nvPr>
            <p:ph sz="quarter" idx="1"/>
          </p:nvPr>
        </p:nvSpPr>
        <p:spPr/>
        <p:txBody>
          <a:bodyPr/>
          <a:lstStyle/>
          <a:p>
            <a:r>
              <a:rPr lang="nl-NL" dirty="0" smtClean="0"/>
              <a:t>Schoolstrijd</a:t>
            </a:r>
          </a:p>
          <a:p>
            <a:r>
              <a:rPr lang="nl-NL" dirty="0" smtClean="0"/>
              <a:t>Pacificatie 1917</a:t>
            </a:r>
          </a:p>
          <a:p>
            <a:endParaRPr lang="nl-NL" dirty="0"/>
          </a:p>
          <a:p>
            <a:r>
              <a:rPr lang="nl-NL" dirty="0" smtClean="0"/>
              <a:t>Wat hebben die met elkaar te maken?</a:t>
            </a:r>
          </a:p>
          <a:p>
            <a:endParaRPr lang="nl-NL" dirty="0"/>
          </a:p>
          <a:p>
            <a:r>
              <a:rPr lang="nl-NL" dirty="0" smtClean="0"/>
              <a:t>1917 vrouwen passief kiesrecht en 1919 ook actief kiesrecht</a:t>
            </a:r>
            <a:endParaRPr lang="nl-NL" dirty="0"/>
          </a:p>
        </p:txBody>
      </p:sp>
    </p:spTree>
    <p:extLst>
      <p:ext uri="{BB962C8B-B14F-4D97-AF65-F5344CB8AC3E}">
        <p14:creationId xmlns:p14="http://schemas.microsoft.com/office/powerpoint/2010/main" val="1067512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Verdere stof</a:t>
            </a:r>
            <a:endParaRPr lang="nl-NL" dirty="0"/>
          </a:p>
        </p:txBody>
      </p:sp>
      <p:sp>
        <p:nvSpPr>
          <p:cNvPr id="3" name="Tijdelijke aanduiding voor inhoud 2"/>
          <p:cNvSpPr>
            <a:spLocks noGrp="1"/>
          </p:cNvSpPr>
          <p:nvPr>
            <p:ph sz="quarter" idx="1"/>
          </p:nvPr>
        </p:nvSpPr>
        <p:spPr/>
        <p:txBody>
          <a:bodyPr/>
          <a:lstStyle/>
          <a:p>
            <a:r>
              <a:rPr lang="nl-NL" dirty="0" smtClean="0"/>
              <a:t>Schoolstrijd</a:t>
            </a:r>
          </a:p>
          <a:p>
            <a:r>
              <a:rPr lang="nl-NL" dirty="0" smtClean="0"/>
              <a:t>Pacificatie 1917</a:t>
            </a:r>
          </a:p>
          <a:p>
            <a:endParaRPr lang="nl-NL" dirty="0"/>
          </a:p>
          <a:p>
            <a:r>
              <a:rPr lang="nl-NL" dirty="0" smtClean="0"/>
              <a:t>Wat hebben die met elkaar te maken?</a:t>
            </a:r>
          </a:p>
          <a:p>
            <a:r>
              <a:rPr lang="nl-NL" dirty="0" smtClean="0"/>
              <a:t>Geen van de drie partijen had genoeg zetels. Ze moesten dus overeenkomen dat elke school dezelfde bijdrage kreeg en dat er algemeen kiesrecht is.</a:t>
            </a:r>
            <a:endParaRPr lang="nl-NL" dirty="0"/>
          </a:p>
        </p:txBody>
      </p:sp>
    </p:spTree>
    <p:extLst>
      <p:ext uri="{BB962C8B-B14F-4D97-AF65-F5344CB8AC3E}">
        <p14:creationId xmlns:p14="http://schemas.microsoft.com/office/powerpoint/2010/main" val="27635482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a:t>
            </a:r>
            <a:r>
              <a:rPr lang="nl-NL" baseline="30000" dirty="0" smtClean="0"/>
              <a:t>ste</a:t>
            </a:r>
            <a:r>
              <a:rPr lang="nl-NL" dirty="0" smtClean="0"/>
              <a:t> feministische golf	</a:t>
            </a:r>
            <a:endParaRPr lang="nl-NL" dirty="0"/>
          </a:p>
        </p:txBody>
      </p:sp>
      <p:sp>
        <p:nvSpPr>
          <p:cNvPr id="3" name="Tijdelijke aanduiding voor inhoud 2"/>
          <p:cNvSpPr>
            <a:spLocks noGrp="1"/>
          </p:cNvSpPr>
          <p:nvPr>
            <p:ph sz="quarter" idx="1"/>
          </p:nvPr>
        </p:nvSpPr>
        <p:spPr/>
        <p:txBody>
          <a:bodyPr/>
          <a:lstStyle/>
          <a:p>
            <a:r>
              <a:rPr lang="nl-NL" dirty="0" smtClean="0"/>
              <a:t>Eerste vrouw die ging studeren:</a:t>
            </a:r>
            <a:br>
              <a:rPr lang="nl-NL" dirty="0" smtClean="0"/>
            </a:br>
            <a:r>
              <a:rPr lang="nl-NL" dirty="0" smtClean="0"/>
              <a:t/>
            </a:r>
            <a:br>
              <a:rPr lang="nl-NL" dirty="0" smtClean="0"/>
            </a:br>
            <a:r>
              <a:rPr lang="nl-NL" dirty="0" smtClean="0"/>
              <a:t/>
            </a:r>
            <a:br>
              <a:rPr lang="nl-NL" dirty="0" smtClean="0"/>
            </a:br>
            <a:endParaRPr lang="nl-NL" dirty="0" smtClean="0"/>
          </a:p>
        </p:txBody>
      </p:sp>
    </p:spTree>
    <p:extLst>
      <p:ext uri="{BB962C8B-B14F-4D97-AF65-F5344CB8AC3E}">
        <p14:creationId xmlns:p14="http://schemas.microsoft.com/office/powerpoint/2010/main" val="35852740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a:t>
            </a:r>
            <a:r>
              <a:rPr lang="nl-NL" baseline="30000" dirty="0" smtClean="0"/>
              <a:t>ste</a:t>
            </a:r>
            <a:r>
              <a:rPr lang="nl-NL" dirty="0" smtClean="0"/>
              <a:t> feministische golf	</a:t>
            </a:r>
            <a:endParaRPr lang="nl-NL" dirty="0"/>
          </a:p>
        </p:txBody>
      </p:sp>
      <p:sp>
        <p:nvSpPr>
          <p:cNvPr id="3" name="Tijdelijke aanduiding voor inhoud 2"/>
          <p:cNvSpPr>
            <a:spLocks noGrp="1"/>
          </p:cNvSpPr>
          <p:nvPr>
            <p:ph sz="quarter" idx="1"/>
          </p:nvPr>
        </p:nvSpPr>
        <p:spPr/>
        <p:txBody>
          <a:bodyPr/>
          <a:lstStyle/>
          <a:p>
            <a:r>
              <a:rPr lang="nl-NL" dirty="0" smtClean="0"/>
              <a:t>Eerste vrouw die ging studeren:</a:t>
            </a:r>
            <a:br>
              <a:rPr lang="nl-NL" dirty="0" smtClean="0"/>
            </a:br>
            <a:r>
              <a:rPr lang="nl-NL" dirty="0" smtClean="0"/>
              <a:t/>
            </a:r>
            <a:br>
              <a:rPr lang="nl-NL" dirty="0" smtClean="0"/>
            </a:br>
            <a:r>
              <a:rPr lang="nl-NL" dirty="0" smtClean="0"/>
              <a:t/>
            </a:r>
            <a:br>
              <a:rPr lang="nl-NL" dirty="0" smtClean="0"/>
            </a:br>
            <a:r>
              <a:rPr lang="nl-NL" dirty="0" smtClean="0"/>
              <a:t>Aletta Jacobs</a:t>
            </a:r>
          </a:p>
          <a:p>
            <a:endParaRPr lang="nl-NL" dirty="0"/>
          </a:p>
          <a:p>
            <a:r>
              <a:rPr lang="nl-NL" dirty="0" smtClean="0"/>
              <a:t>Doel</a:t>
            </a:r>
            <a:r>
              <a:rPr lang="nl-NL" smtClean="0"/>
              <a:t>: Vrouwenkiesrecht</a:t>
            </a:r>
            <a:endParaRPr lang="nl-NL" dirty="0" smtClean="0"/>
          </a:p>
        </p:txBody>
      </p:sp>
    </p:spTree>
    <p:extLst>
      <p:ext uri="{BB962C8B-B14F-4D97-AF65-F5344CB8AC3E}">
        <p14:creationId xmlns:p14="http://schemas.microsoft.com/office/powerpoint/2010/main" val="15248469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terugblik</a:t>
            </a:r>
            <a:endParaRPr lang="nl-NL" dirty="0"/>
          </a:p>
        </p:txBody>
      </p:sp>
      <p:sp>
        <p:nvSpPr>
          <p:cNvPr id="3" name="Tijdelijke aanduiding voor inhoud 2"/>
          <p:cNvSpPr>
            <a:spLocks noGrp="1"/>
          </p:cNvSpPr>
          <p:nvPr>
            <p:ph sz="quarter" idx="1"/>
          </p:nvPr>
        </p:nvSpPr>
        <p:spPr/>
        <p:txBody>
          <a:bodyPr/>
          <a:lstStyle/>
          <a:p>
            <a:r>
              <a:rPr lang="nl-NL" dirty="0" smtClean="0"/>
              <a:t>Schoolstrijd</a:t>
            </a:r>
          </a:p>
          <a:p>
            <a:r>
              <a:rPr lang="nl-NL" dirty="0" smtClean="0"/>
              <a:t>Pacificatie 1917</a:t>
            </a:r>
          </a:p>
          <a:p>
            <a:endParaRPr lang="nl-NL" dirty="0"/>
          </a:p>
          <a:p>
            <a:r>
              <a:rPr lang="nl-NL" dirty="0" smtClean="0"/>
              <a:t>Wat hebben die met elkaar te maken?</a:t>
            </a:r>
          </a:p>
          <a:p>
            <a:r>
              <a:rPr lang="nl-NL" dirty="0" smtClean="0"/>
              <a:t>Geen van de drie partijen had genoeg zetels. Ze moesten dus overeenkomen dat elke school dezelfde bijdrage kreeg en dat er algemeen kiesrecht is.</a:t>
            </a:r>
            <a:endParaRPr lang="nl-NL" dirty="0"/>
          </a:p>
        </p:txBody>
      </p:sp>
    </p:spTree>
    <p:extLst>
      <p:ext uri="{BB962C8B-B14F-4D97-AF65-F5344CB8AC3E}">
        <p14:creationId xmlns:p14="http://schemas.microsoft.com/office/powerpoint/2010/main" val="33887900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terugblik</a:t>
            </a:r>
            <a:endParaRPr lang="nl-NL" dirty="0"/>
          </a:p>
        </p:txBody>
      </p:sp>
      <p:sp>
        <p:nvSpPr>
          <p:cNvPr id="3" name="Tijdelijke aanduiding voor inhoud 2"/>
          <p:cNvSpPr>
            <a:spLocks noGrp="1"/>
          </p:cNvSpPr>
          <p:nvPr>
            <p:ph sz="quarter" idx="1"/>
          </p:nvPr>
        </p:nvSpPr>
        <p:spPr/>
        <p:txBody>
          <a:bodyPr/>
          <a:lstStyle/>
          <a:p>
            <a:r>
              <a:rPr lang="nl-NL" dirty="0" smtClean="0"/>
              <a:t>Schoolstrijd</a:t>
            </a:r>
          </a:p>
          <a:p>
            <a:r>
              <a:rPr lang="nl-NL" dirty="0" smtClean="0"/>
              <a:t>Pacificatie 1917</a:t>
            </a:r>
          </a:p>
          <a:p>
            <a:endParaRPr lang="nl-NL" dirty="0"/>
          </a:p>
          <a:p>
            <a:r>
              <a:rPr lang="nl-NL" dirty="0" smtClean="0"/>
              <a:t>Wat hebben die met elkaar te </a:t>
            </a:r>
            <a:r>
              <a:rPr lang="nl-NL" smtClean="0"/>
              <a:t>maken</a:t>
            </a:r>
            <a:r>
              <a:rPr lang="nl-NL" smtClean="0"/>
              <a:t>?</a:t>
            </a:r>
            <a:endParaRPr lang="nl-NL" dirty="0" smtClean="0"/>
          </a:p>
        </p:txBody>
      </p:sp>
    </p:spTree>
    <p:extLst>
      <p:ext uri="{BB962C8B-B14F-4D97-AF65-F5344CB8AC3E}">
        <p14:creationId xmlns:p14="http://schemas.microsoft.com/office/powerpoint/2010/main" val="35270677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Begrip</a:t>
            </a:r>
            <a:endParaRPr lang="nl-NL" dirty="0"/>
          </a:p>
        </p:txBody>
      </p:sp>
      <p:sp>
        <p:nvSpPr>
          <p:cNvPr id="3" name="Tijdelijke aanduiding voor inhoud 2"/>
          <p:cNvSpPr>
            <a:spLocks noGrp="1"/>
          </p:cNvSpPr>
          <p:nvPr>
            <p:ph sz="quarter" idx="1"/>
          </p:nvPr>
        </p:nvSpPr>
        <p:spPr/>
        <p:txBody>
          <a:bodyPr/>
          <a:lstStyle/>
          <a:p>
            <a:r>
              <a:rPr lang="nl-NL" dirty="0" smtClean="0"/>
              <a:t>Populisme</a:t>
            </a:r>
          </a:p>
          <a:p>
            <a:endParaRPr lang="nl-NL" dirty="0"/>
          </a:p>
          <a:p>
            <a:r>
              <a:rPr lang="nl-NL" dirty="0">
                <a:hlinkClick r:id="rId2"/>
              </a:rPr>
              <a:t>http://</a:t>
            </a:r>
            <a:r>
              <a:rPr lang="nl-NL" dirty="0" smtClean="0">
                <a:hlinkClick r:id="rId2"/>
              </a:rPr>
              <a:t>www.youtube.com/watch?v=UxIEb_gOT7Y</a:t>
            </a:r>
            <a:endParaRPr lang="nl-NL" dirty="0" smtClean="0"/>
          </a:p>
          <a:p>
            <a:endParaRPr lang="nl-NL" dirty="0"/>
          </a:p>
          <a:p>
            <a:r>
              <a:rPr lang="nl-NL" dirty="0">
                <a:hlinkClick r:id="rId3"/>
              </a:rPr>
              <a:t>http://</a:t>
            </a:r>
            <a:r>
              <a:rPr lang="nl-NL" dirty="0" smtClean="0">
                <a:hlinkClick r:id="rId3"/>
              </a:rPr>
              <a:t>www.youtube.com/watch?v=nXQAYlCoYDE</a:t>
            </a:r>
            <a:endParaRPr lang="nl-NL" dirty="0" smtClean="0"/>
          </a:p>
          <a:p>
            <a:r>
              <a:rPr lang="nl-NL" dirty="0" smtClean="0"/>
              <a:t/>
            </a:r>
            <a:br>
              <a:rPr lang="nl-NL" dirty="0" smtClean="0"/>
            </a:br>
            <a:endParaRPr lang="nl-NL" dirty="0"/>
          </a:p>
        </p:txBody>
      </p:sp>
    </p:spTree>
    <p:extLst>
      <p:ext uri="{BB962C8B-B14F-4D97-AF65-F5344CB8AC3E}">
        <p14:creationId xmlns:p14="http://schemas.microsoft.com/office/powerpoint/2010/main" val="861270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Historisch overzicht vanaf 1900	</a:t>
            </a:r>
            <a:endParaRPr lang="nl-NL" dirty="0"/>
          </a:p>
        </p:txBody>
      </p:sp>
      <p:sp>
        <p:nvSpPr>
          <p:cNvPr id="3" name="Tijdelijke aanduiding voor inhoud 2"/>
          <p:cNvSpPr>
            <a:spLocks noGrp="1"/>
          </p:cNvSpPr>
          <p:nvPr>
            <p:ph sz="quarter" idx="1"/>
          </p:nvPr>
        </p:nvSpPr>
        <p:spPr/>
        <p:txBody>
          <a:bodyPr>
            <a:normAutofit/>
          </a:bodyPr>
          <a:lstStyle/>
          <a:p>
            <a:r>
              <a:rPr lang="nl-NL" dirty="0" smtClean="0"/>
              <a:t>Wat weten we over de periode 1900-2013:</a:t>
            </a:r>
            <a:br>
              <a:rPr lang="nl-NL" dirty="0" smtClean="0"/>
            </a:br>
            <a:r>
              <a:rPr lang="nl-NL" dirty="0" smtClean="0"/>
              <a:t>- Oorlogen (1914-1918, 1940-1945)</a:t>
            </a:r>
            <a:br>
              <a:rPr lang="nl-NL" dirty="0" smtClean="0"/>
            </a:br>
            <a:r>
              <a:rPr lang="nl-NL" dirty="0" smtClean="0"/>
              <a:t>- </a:t>
            </a:r>
            <a:r>
              <a:rPr lang="nl-NL" dirty="0" err="1" smtClean="0"/>
              <a:t>Berlijnse</a:t>
            </a:r>
            <a:r>
              <a:rPr lang="nl-NL" dirty="0" smtClean="0"/>
              <a:t> muur</a:t>
            </a:r>
            <a:br>
              <a:rPr lang="nl-NL" dirty="0" smtClean="0"/>
            </a:br>
            <a:r>
              <a:rPr lang="nl-NL" dirty="0" smtClean="0"/>
              <a:t>- Start GTST</a:t>
            </a:r>
            <a:br>
              <a:rPr lang="nl-NL" dirty="0" smtClean="0"/>
            </a:br>
            <a:r>
              <a:rPr lang="nl-NL" dirty="0" smtClean="0"/>
              <a:t>- WTC terrorisme</a:t>
            </a:r>
            <a:br>
              <a:rPr lang="nl-NL" dirty="0" smtClean="0"/>
            </a:br>
            <a:r>
              <a:rPr lang="nl-NL" dirty="0" smtClean="0"/>
              <a:t>- Invoering Euro</a:t>
            </a:r>
            <a:br>
              <a:rPr lang="nl-NL" dirty="0" smtClean="0"/>
            </a:br>
            <a:r>
              <a:rPr lang="nl-NL" dirty="0" smtClean="0"/>
              <a:t>- Stemrecht vrouwen</a:t>
            </a:r>
            <a:br>
              <a:rPr lang="nl-NL" dirty="0" smtClean="0"/>
            </a:br>
            <a:r>
              <a:rPr lang="nl-NL" dirty="0" smtClean="0"/>
              <a:t>- Hitler aan de macht</a:t>
            </a:r>
            <a:br>
              <a:rPr lang="nl-NL" dirty="0" smtClean="0"/>
            </a:br>
            <a:endParaRPr lang="nl-NL" dirty="0" smtClean="0"/>
          </a:p>
          <a:p>
            <a:endParaRPr lang="nl-NL" dirty="0"/>
          </a:p>
        </p:txBody>
      </p:sp>
    </p:spTree>
    <p:extLst>
      <p:ext uri="{BB962C8B-B14F-4D97-AF65-F5344CB8AC3E}">
        <p14:creationId xmlns:p14="http://schemas.microsoft.com/office/powerpoint/2010/main" val="29332479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Pieter Jelles Troelstra</a:t>
            </a:r>
            <a:endParaRPr lang="nl-NL" dirty="0"/>
          </a:p>
        </p:txBody>
      </p:sp>
      <p:sp>
        <p:nvSpPr>
          <p:cNvPr id="3" name="Tijdelijke aanduiding voor inhoud 2"/>
          <p:cNvSpPr>
            <a:spLocks noGrp="1"/>
          </p:cNvSpPr>
          <p:nvPr>
            <p:ph sz="quarter" idx="1"/>
          </p:nvPr>
        </p:nvSpPr>
        <p:spPr/>
        <p:txBody>
          <a:bodyPr>
            <a:normAutofit fontScale="92500" lnSpcReduction="20000"/>
          </a:bodyPr>
          <a:lstStyle/>
          <a:p>
            <a:r>
              <a:rPr lang="nl-NL" dirty="0"/>
              <a:t>Geert </a:t>
            </a:r>
            <a:r>
              <a:rPr lang="nl-NL" dirty="0" smtClean="0"/>
              <a:t>Wilders, Rita Verdonk, Jan Marijnissen passen </a:t>
            </a:r>
            <a:r>
              <a:rPr lang="nl-NL" dirty="0"/>
              <a:t>in een traditie van politieke barricadebestormers, die ruim honderd jaar geleden met veel succes werd ingezet door de socialist Pieter Jelles Troelstra. </a:t>
            </a:r>
            <a:r>
              <a:rPr lang="nl-NL" dirty="0" smtClean="0"/>
              <a:t/>
            </a:r>
            <a:br>
              <a:rPr lang="nl-NL" dirty="0" smtClean="0"/>
            </a:br>
            <a:r>
              <a:rPr lang="nl-NL" dirty="0" smtClean="0"/>
              <a:t/>
            </a:r>
            <a:br>
              <a:rPr lang="nl-NL" dirty="0" smtClean="0"/>
            </a:br>
            <a:r>
              <a:rPr lang="nl-NL" dirty="0" smtClean="0"/>
              <a:t>En </a:t>
            </a:r>
            <a:r>
              <a:rPr lang="nl-NL" dirty="0"/>
              <a:t>aanvankelijk met min of meer gelijke wapens. De oprichter van de SDAP, de voorganger van de huidige PvdA, wist keer op keer </a:t>
            </a:r>
            <a:r>
              <a:rPr lang="nl-NL" dirty="0" smtClean="0"/>
              <a:t>de Tweede Kamer de </a:t>
            </a:r>
            <a:r>
              <a:rPr lang="nl-NL" dirty="0"/>
              <a:t>gordijnen in te jagen. Zo liet de overtuigde republikein zich in 1897 niet door de koningin tot Kamerlid beëdigen (wat de traditie was), maar door de Kamervoorzitter. </a:t>
            </a:r>
            <a:r>
              <a:rPr lang="nl-NL" dirty="0" smtClean="0"/>
              <a:t/>
            </a:r>
            <a:br>
              <a:rPr lang="nl-NL" dirty="0" smtClean="0"/>
            </a:br>
            <a:endParaRPr lang="nl-NL" dirty="0"/>
          </a:p>
        </p:txBody>
      </p:sp>
    </p:spTree>
    <p:extLst>
      <p:ext uri="{BB962C8B-B14F-4D97-AF65-F5344CB8AC3E}">
        <p14:creationId xmlns:p14="http://schemas.microsoft.com/office/powerpoint/2010/main" val="37044309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Pieter Jelles Troelstra</a:t>
            </a:r>
            <a:endParaRPr lang="nl-NL" dirty="0"/>
          </a:p>
        </p:txBody>
      </p:sp>
      <p:sp>
        <p:nvSpPr>
          <p:cNvPr id="3" name="Tijdelijke aanduiding voor inhoud 2"/>
          <p:cNvSpPr>
            <a:spLocks noGrp="1"/>
          </p:cNvSpPr>
          <p:nvPr>
            <p:ph sz="quarter" idx="1"/>
          </p:nvPr>
        </p:nvSpPr>
        <p:spPr/>
        <p:txBody>
          <a:bodyPr>
            <a:normAutofit fontScale="77500" lnSpcReduction="20000"/>
          </a:bodyPr>
          <a:lstStyle/>
          <a:p>
            <a:r>
              <a:rPr lang="nl-NL" dirty="0" smtClean="0"/>
              <a:t/>
            </a:r>
            <a:br>
              <a:rPr lang="nl-NL" dirty="0" smtClean="0"/>
            </a:br>
            <a:r>
              <a:rPr lang="nl-NL" dirty="0" smtClean="0"/>
              <a:t>Twee </a:t>
            </a:r>
            <a:r>
              <a:rPr lang="nl-NL" dirty="0"/>
              <a:t>jaar later werd hij tot een maand gevangenisstraf veroordeeld wegens het beledigen van een officier van justitie. Deze rechtsgang had hij ook bewust uitgelokt om een geval van </a:t>
            </a:r>
            <a:r>
              <a:rPr lang="nl-NL" dirty="0" err="1"/>
              <a:t>klassejustitie</a:t>
            </a:r>
            <a:r>
              <a:rPr lang="nl-NL" dirty="0"/>
              <a:t> te kunnen aantonen.</a:t>
            </a:r>
          </a:p>
          <a:p>
            <a:r>
              <a:rPr lang="nl-NL" dirty="0"/>
              <a:t>Troelstra koos voor opportunisme om de gevestigde orde aan te vallen, maar ook voor de rol als slachtoffer van het politieke en justitiële systeem. Hij schold als het nodig was, analoog aan Wilders en Marijnissen, collega-Kamerleden uit. Zo ontpopte de socialistische voorman zich tot aanklager, slachtoffer en populist, opkomend voor de belangen van het gewone volk. Daarmee bracht hij uiteindelijk zijn partij tot regeringsmacht. Begonnen als anti-</a:t>
            </a:r>
            <a:r>
              <a:rPr lang="nl-NL" dirty="0" err="1"/>
              <a:t>establishmentpartij</a:t>
            </a:r>
            <a:r>
              <a:rPr lang="nl-NL" dirty="0"/>
              <a:t> werd de latere PvdA één van de vaste leden van de Haagse politieke elite.</a:t>
            </a:r>
          </a:p>
          <a:p>
            <a:endParaRPr lang="nl-NL" dirty="0"/>
          </a:p>
        </p:txBody>
      </p:sp>
    </p:spTree>
    <p:extLst>
      <p:ext uri="{BB962C8B-B14F-4D97-AF65-F5344CB8AC3E}">
        <p14:creationId xmlns:p14="http://schemas.microsoft.com/office/powerpoint/2010/main" val="24934286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Satire</a:t>
            </a:r>
            <a:endParaRPr lang="nl-NL" dirty="0"/>
          </a:p>
        </p:txBody>
      </p:sp>
      <p:sp>
        <p:nvSpPr>
          <p:cNvPr id="3" name="Tijdelijke aanduiding voor inhoud 2"/>
          <p:cNvSpPr>
            <a:spLocks noGrp="1"/>
          </p:cNvSpPr>
          <p:nvPr>
            <p:ph sz="quarter" idx="1"/>
          </p:nvPr>
        </p:nvSpPr>
        <p:spPr/>
        <p:txBody>
          <a:bodyPr/>
          <a:lstStyle/>
          <a:p>
            <a:r>
              <a:rPr lang="nl-NL" dirty="0">
                <a:hlinkClick r:id="rId2"/>
              </a:rPr>
              <a:t>http://www.youtube.com/watch?v=eMZWJOW0P0g</a:t>
            </a:r>
            <a:r>
              <a:rPr lang="nl-NL" dirty="0"/>
              <a:t> 3:27</a:t>
            </a:r>
          </a:p>
          <a:p>
            <a:endParaRPr lang="nl-NL" dirty="0"/>
          </a:p>
        </p:txBody>
      </p:sp>
    </p:spTree>
    <p:extLst>
      <p:ext uri="{BB962C8B-B14F-4D97-AF65-F5344CB8AC3E}">
        <p14:creationId xmlns:p14="http://schemas.microsoft.com/office/powerpoint/2010/main" val="27161008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Troelstra’s mislukte revolutie	</a:t>
            </a:r>
            <a:endParaRPr lang="nl-NL" dirty="0"/>
          </a:p>
        </p:txBody>
      </p:sp>
      <p:sp>
        <p:nvSpPr>
          <p:cNvPr id="3" name="Tijdelijke aanduiding voor inhoud 2"/>
          <p:cNvSpPr>
            <a:spLocks noGrp="1"/>
          </p:cNvSpPr>
          <p:nvPr>
            <p:ph sz="quarter" idx="1"/>
          </p:nvPr>
        </p:nvSpPr>
        <p:spPr/>
        <p:txBody>
          <a:bodyPr/>
          <a:lstStyle/>
          <a:p>
            <a:r>
              <a:rPr lang="nl-NL" dirty="0" smtClean="0"/>
              <a:t>In 1918 gaat het economisch beroerd: Grote werkloosheid en tekort aan levensmiddelen.</a:t>
            </a:r>
          </a:p>
          <a:p>
            <a:r>
              <a:rPr lang="nl-NL" dirty="0" smtClean="0"/>
              <a:t>Spaanse griep(duizenden slachtoffers)</a:t>
            </a:r>
          </a:p>
          <a:p>
            <a:r>
              <a:rPr lang="nl-NL" dirty="0" smtClean="0"/>
              <a:t>In Rusland en Duitsland grijpen communisten de macht. Troelstra wilt hetzelfde in Nederland.</a:t>
            </a:r>
          </a:p>
          <a:p>
            <a:endParaRPr lang="nl-NL" dirty="0"/>
          </a:p>
        </p:txBody>
      </p:sp>
    </p:spTree>
    <p:extLst>
      <p:ext uri="{BB962C8B-B14F-4D97-AF65-F5344CB8AC3E}">
        <p14:creationId xmlns:p14="http://schemas.microsoft.com/office/powerpoint/2010/main" val="243910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Troelstra’s mislukte revolutie	</a:t>
            </a:r>
            <a:endParaRPr lang="nl-NL" dirty="0"/>
          </a:p>
        </p:txBody>
      </p:sp>
      <p:sp>
        <p:nvSpPr>
          <p:cNvPr id="3" name="Tijdelijke aanduiding voor inhoud 2"/>
          <p:cNvSpPr>
            <a:spLocks noGrp="1"/>
          </p:cNvSpPr>
          <p:nvPr>
            <p:ph sz="quarter" idx="1"/>
          </p:nvPr>
        </p:nvSpPr>
        <p:spPr/>
        <p:txBody>
          <a:bodyPr/>
          <a:lstStyle/>
          <a:p>
            <a:r>
              <a:rPr lang="nl-NL" dirty="0" smtClean="0"/>
              <a:t>In 1918 gaat het economisch beroerd: Grote werkloosheid en tekort aan levensmiddelen.</a:t>
            </a:r>
          </a:p>
          <a:p>
            <a:r>
              <a:rPr lang="nl-NL" dirty="0" smtClean="0"/>
              <a:t>Spaanse griep(duizenden slachtoffers)</a:t>
            </a:r>
          </a:p>
          <a:p>
            <a:r>
              <a:rPr lang="nl-NL" dirty="0" smtClean="0"/>
              <a:t>In Rusland en Duitsland grijpen communisten de macht. Troelstra wilt hetzelfde in Nederland.</a:t>
            </a:r>
          </a:p>
          <a:p>
            <a:r>
              <a:rPr lang="nl-NL" dirty="0" smtClean="0"/>
              <a:t>“… thans is de tijd aan ons gekomen niet om te vragen om 80 gram brood, niet om afgescheept te worden met kleine sociale hervormingen…”</a:t>
            </a:r>
          </a:p>
          <a:p>
            <a:endParaRPr lang="nl-NL" dirty="0"/>
          </a:p>
        </p:txBody>
      </p:sp>
    </p:spTree>
    <p:extLst>
      <p:ext uri="{BB962C8B-B14F-4D97-AF65-F5344CB8AC3E}">
        <p14:creationId xmlns:p14="http://schemas.microsoft.com/office/powerpoint/2010/main" val="13119225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Gevolg	</a:t>
            </a:r>
            <a:endParaRPr lang="nl-NL" dirty="0"/>
          </a:p>
        </p:txBody>
      </p:sp>
      <p:sp>
        <p:nvSpPr>
          <p:cNvPr id="3" name="Tijdelijke aanduiding voor inhoud 2"/>
          <p:cNvSpPr>
            <a:spLocks noGrp="1"/>
          </p:cNvSpPr>
          <p:nvPr>
            <p:ph sz="quarter" idx="1"/>
          </p:nvPr>
        </p:nvSpPr>
        <p:spPr/>
        <p:txBody>
          <a:bodyPr/>
          <a:lstStyle/>
          <a:p>
            <a:r>
              <a:rPr lang="nl-NL" dirty="0" smtClean="0"/>
              <a:t>Het leger stuurt troepen naar Den Haag, Amsterdam, Rotterdam.</a:t>
            </a:r>
          </a:p>
        </p:txBody>
      </p:sp>
    </p:spTree>
    <p:extLst>
      <p:ext uri="{BB962C8B-B14F-4D97-AF65-F5344CB8AC3E}">
        <p14:creationId xmlns:p14="http://schemas.microsoft.com/office/powerpoint/2010/main" val="40018034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Gevolg	</a:t>
            </a:r>
            <a:endParaRPr lang="nl-NL" dirty="0"/>
          </a:p>
        </p:txBody>
      </p:sp>
      <p:sp>
        <p:nvSpPr>
          <p:cNvPr id="3" name="Tijdelijke aanduiding voor inhoud 2"/>
          <p:cNvSpPr>
            <a:spLocks noGrp="1"/>
          </p:cNvSpPr>
          <p:nvPr>
            <p:ph sz="quarter" idx="1"/>
          </p:nvPr>
        </p:nvSpPr>
        <p:spPr/>
        <p:txBody>
          <a:bodyPr/>
          <a:lstStyle/>
          <a:p>
            <a:r>
              <a:rPr lang="nl-NL" dirty="0" smtClean="0"/>
              <a:t>Het leger stuurt troepen naar Den Haag, Amsterdam, Rotterdam.</a:t>
            </a:r>
          </a:p>
          <a:p>
            <a:r>
              <a:rPr lang="nl-NL" dirty="0" smtClean="0"/>
              <a:t>Maar de revolutie krijgt weinig steun. Ook vanuit zijn volgelingen binnen de SDAP.</a:t>
            </a:r>
          </a:p>
        </p:txBody>
      </p:sp>
    </p:spTree>
    <p:extLst>
      <p:ext uri="{BB962C8B-B14F-4D97-AF65-F5344CB8AC3E}">
        <p14:creationId xmlns:p14="http://schemas.microsoft.com/office/powerpoint/2010/main" val="28874750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Gevolg	</a:t>
            </a:r>
            <a:endParaRPr lang="nl-NL" dirty="0"/>
          </a:p>
        </p:txBody>
      </p:sp>
      <p:sp>
        <p:nvSpPr>
          <p:cNvPr id="3" name="Tijdelijke aanduiding voor inhoud 2"/>
          <p:cNvSpPr>
            <a:spLocks noGrp="1"/>
          </p:cNvSpPr>
          <p:nvPr>
            <p:ph sz="quarter" idx="1"/>
          </p:nvPr>
        </p:nvSpPr>
        <p:spPr/>
        <p:txBody>
          <a:bodyPr/>
          <a:lstStyle/>
          <a:p>
            <a:r>
              <a:rPr lang="nl-NL" dirty="0" smtClean="0"/>
              <a:t>Het leger stuurt troepen naar Den Haag, Amsterdam, Rotterdam.</a:t>
            </a:r>
          </a:p>
          <a:p>
            <a:r>
              <a:rPr lang="nl-NL" dirty="0" smtClean="0"/>
              <a:t>Maar de revolutie krijgt weinig steun. Ook vanuit zijn volgelingen binnen de SDAP.</a:t>
            </a:r>
          </a:p>
          <a:p>
            <a:r>
              <a:rPr lang="nl-NL" dirty="0" smtClean="0"/>
              <a:t>Een paar dagen later krabbelt hij terug in de Tweede Kamer.</a:t>
            </a:r>
          </a:p>
        </p:txBody>
      </p:sp>
    </p:spTree>
    <p:extLst>
      <p:ext uri="{BB962C8B-B14F-4D97-AF65-F5344CB8AC3E}">
        <p14:creationId xmlns:p14="http://schemas.microsoft.com/office/powerpoint/2010/main" val="42367531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Gevolg	</a:t>
            </a:r>
            <a:endParaRPr lang="nl-NL" dirty="0"/>
          </a:p>
        </p:txBody>
      </p:sp>
      <p:sp>
        <p:nvSpPr>
          <p:cNvPr id="3" name="Tijdelijke aanduiding voor inhoud 2"/>
          <p:cNvSpPr>
            <a:spLocks noGrp="1"/>
          </p:cNvSpPr>
          <p:nvPr>
            <p:ph sz="quarter" idx="1"/>
          </p:nvPr>
        </p:nvSpPr>
        <p:spPr/>
        <p:txBody>
          <a:bodyPr/>
          <a:lstStyle/>
          <a:p>
            <a:r>
              <a:rPr lang="nl-NL" dirty="0" smtClean="0"/>
              <a:t>Het leger stuurt troepen naar Den Haag, Amsterdam, Rotterdam.</a:t>
            </a:r>
          </a:p>
          <a:p>
            <a:r>
              <a:rPr lang="nl-NL" dirty="0" smtClean="0"/>
              <a:t>Maar de revolutie krijgt weinig steun. Ook vanuit zijn volgelingen binnen de SDAP.</a:t>
            </a:r>
          </a:p>
          <a:p>
            <a:r>
              <a:rPr lang="nl-NL" dirty="0" smtClean="0"/>
              <a:t>Een paar dagen later krabbelt hij terug in de Tweede Kamer.</a:t>
            </a:r>
          </a:p>
          <a:p>
            <a:r>
              <a:rPr lang="nl-NL" dirty="0" smtClean="0"/>
              <a:t>Weer een paar dagen later rijdt de Gouden koets door Den Haag. Er zijn nu wel veel mensen op de been.</a:t>
            </a:r>
            <a:endParaRPr lang="nl-NL" dirty="0"/>
          </a:p>
        </p:txBody>
      </p:sp>
    </p:spTree>
    <p:extLst>
      <p:ext uri="{BB962C8B-B14F-4D97-AF65-F5344CB8AC3E}">
        <p14:creationId xmlns:p14="http://schemas.microsoft.com/office/powerpoint/2010/main" val="95399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Historisch overzicht vanaf 1900	</a:t>
            </a:r>
            <a:endParaRPr lang="nl-NL" dirty="0"/>
          </a:p>
        </p:txBody>
      </p:sp>
      <p:sp>
        <p:nvSpPr>
          <p:cNvPr id="3" name="Tijdelijke aanduiding voor inhoud 2"/>
          <p:cNvSpPr>
            <a:spLocks noGrp="1"/>
          </p:cNvSpPr>
          <p:nvPr>
            <p:ph sz="quarter" idx="1"/>
          </p:nvPr>
        </p:nvSpPr>
        <p:spPr/>
        <p:txBody>
          <a:bodyPr>
            <a:normAutofit/>
          </a:bodyPr>
          <a:lstStyle/>
          <a:p>
            <a:r>
              <a:rPr lang="nl-NL" dirty="0" smtClean="0"/>
              <a:t>Wat weten we over de periode 1900-2013:</a:t>
            </a:r>
            <a:br>
              <a:rPr lang="nl-NL" dirty="0" smtClean="0"/>
            </a:br>
            <a:r>
              <a:rPr lang="nl-NL" dirty="0" smtClean="0"/>
              <a:t>- Oorlogen (1914-1918, 1940-1945)</a:t>
            </a:r>
            <a:br>
              <a:rPr lang="nl-NL" dirty="0" smtClean="0"/>
            </a:br>
            <a:r>
              <a:rPr lang="nl-NL" dirty="0" smtClean="0"/>
              <a:t>- </a:t>
            </a:r>
            <a:r>
              <a:rPr lang="nl-NL" dirty="0" err="1" smtClean="0"/>
              <a:t>Berlijnse</a:t>
            </a:r>
            <a:r>
              <a:rPr lang="nl-NL" dirty="0" smtClean="0"/>
              <a:t> muur </a:t>
            </a:r>
            <a:br>
              <a:rPr lang="nl-NL" dirty="0" smtClean="0"/>
            </a:br>
            <a:r>
              <a:rPr lang="nl-NL" dirty="0" smtClean="0"/>
              <a:t>- Start GTST </a:t>
            </a:r>
            <a:br>
              <a:rPr lang="nl-NL" dirty="0" smtClean="0"/>
            </a:br>
            <a:r>
              <a:rPr lang="nl-NL" dirty="0" smtClean="0"/>
              <a:t>- WTC terrorisme (2001)</a:t>
            </a:r>
            <a:br>
              <a:rPr lang="nl-NL" dirty="0" smtClean="0"/>
            </a:br>
            <a:r>
              <a:rPr lang="nl-NL" dirty="0" smtClean="0"/>
              <a:t>- Invoering Euro (2002)</a:t>
            </a:r>
            <a:br>
              <a:rPr lang="nl-NL" dirty="0" smtClean="0"/>
            </a:br>
            <a:r>
              <a:rPr lang="nl-NL" dirty="0" smtClean="0"/>
              <a:t>- Stemrecht vrouwen (1919)</a:t>
            </a:r>
            <a:br>
              <a:rPr lang="nl-NL" dirty="0" smtClean="0"/>
            </a:br>
            <a:r>
              <a:rPr lang="nl-NL" dirty="0" smtClean="0"/>
              <a:t>- Hitler aan de macht (1933)</a:t>
            </a:r>
            <a:br>
              <a:rPr lang="nl-NL" dirty="0" smtClean="0"/>
            </a:br>
            <a:endParaRPr lang="nl-NL" dirty="0" smtClean="0"/>
          </a:p>
          <a:p>
            <a:endParaRPr lang="nl-NL" dirty="0"/>
          </a:p>
        </p:txBody>
      </p:sp>
    </p:spTree>
    <p:extLst>
      <p:ext uri="{BB962C8B-B14F-4D97-AF65-F5344CB8AC3E}">
        <p14:creationId xmlns:p14="http://schemas.microsoft.com/office/powerpoint/2010/main" val="1966652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Historisch overzicht vanaf 1900	</a:t>
            </a:r>
            <a:endParaRPr lang="nl-NL" dirty="0"/>
          </a:p>
        </p:txBody>
      </p:sp>
      <p:sp>
        <p:nvSpPr>
          <p:cNvPr id="3" name="Tijdelijke aanduiding voor inhoud 2"/>
          <p:cNvSpPr>
            <a:spLocks noGrp="1"/>
          </p:cNvSpPr>
          <p:nvPr>
            <p:ph sz="quarter" idx="1"/>
          </p:nvPr>
        </p:nvSpPr>
        <p:spPr/>
        <p:txBody>
          <a:bodyPr>
            <a:normAutofit/>
          </a:bodyPr>
          <a:lstStyle/>
          <a:p>
            <a:r>
              <a:rPr lang="nl-NL" dirty="0" smtClean="0"/>
              <a:t>Wat weten we over de periode 1900-2013:</a:t>
            </a:r>
            <a:br>
              <a:rPr lang="nl-NL" dirty="0" smtClean="0"/>
            </a:br>
            <a:r>
              <a:rPr lang="nl-NL" dirty="0" smtClean="0"/>
              <a:t>- Oorlogen (1914-1918, 1940-1945)</a:t>
            </a:r>
            <a:br>
              <a:rPr lang="nl-NL" dirty="0" smtClean="0"/>
            </a:br>
            <a:r>
              <a:rPr lang="nl-NL" dirty="0" smtClean="0"/>
              <a:t>- </a:t>
            </a:r>
            <a:r>
              <a:rPr lang="nl-NL" dirty="0" err="1" smtClean="0"/>
              <a:t>Berlijnse</a:t>
            </a:r>
            <a:r>
              <a:rPr lang="nl-NL" dirty="0" smtClean="0"/>
              <a:t> muur (Opbouw 1961, val 1989)</a:t>
            </a:r>
            <a:br>
              <a:rPr lang="nl-NL" dirty="0" smtClean="0"/>
            </a:br>
            <a:r>
              <a:rPr lang="nl-NL" dirty="0" smtClean="0"/>
              <a:t>- Start GTST (1990)</a:t>
            </a:r>
            <a:br>
              <a:rPr lang="nl-NL" dirty="0" smtClean="0"/>
            </a:br>
            <a:r>
              <a:rPr lang="nl-NL" dirty="0" smtClean="0"/>
              <a:t>- WTC terrorisme (2001)</a:t>
            </a:r>
            <a:br>
              <a:rPr lang="nl-NL" dirty="0" smtClean="0"/>
            </a:br>
            <a:r>
              <a:rPr lang="nl-NL" dirty="0" smtClean="0"/>
              <a:t>- Invoering Euro (2002)</a:t>
            </a:r>
            <a:br>
              <a:rPr lang="nl-NL" dirty="0" smtClean="0"/>
            </a:br>
            <a:r>
              <a:rPr lang="nl-NL" dirty="0" smtClean="0"/>
              <a:t>- Stemrecht vrouwen (1919)</a:t>
            </a:r>
            <a:br>
              <a:rPr lang="nl-NL" dirty="0" smtClean="0"/>
            </a:br>
            <a:r>
              <a:rPr lang="nl-NL" dirty="0" smtClean="0"/>
              <a:t>- Hitler aan de macht (1933)</a:t>
            </a:r>
            <a:br>
              <a:rPr lang="nl-NL" dirty="0" smtClean="0"/>
            </a:br>
            <a:endParaRPr lang="nl-NL" dirty="0" smtClean="0"/>
          </a:p>
          <a:p>
            <a:endParaRPr lang="nl-NL" dirty="0"/>
          </a:p>
        </p:txBody>
      </p:sp>
    </p:spTree>
    <p:extLst>
      <p:ext uri="{BB962C8B-B14F-4D97-AF65-F5344CB8AC3E}">
        <p14:creationId xmlns:p14="http://schemas.microsoft.com/office/powerpoint/2010/main" val="2647418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1900-1914</a:t>
            </a:r>
            <a:endParaRPr lang="nl-NL" dirty="0"/>
          </a:p>
        </p:txBody>
      </p:sp>
      <p:sp>
        <p:nvSpPr>
          <p:cNvPr id="3" name="Tijdelijke aanduiding voor inhoud 2"/>
          <p:cNvSpPr>
            <a:spLocks noGrp="1"/>
          </p:cNvSpPr>
          <p:nvPr>
            <p:ph sz="quarter" idx="1"/>
          </p:nvPr>
        </p:nvSpPr>
        <p:spPr/>
        <p:txBody>
          <a:bodyPr/>
          <a:lstStyle/>
          <a:p>
            <a:r>
              <a:rPr lang="nl-NL" dirty="0" smtClean="0"/>
              <a:t>Industriële revolutie in Europa</a:t>
            </a:r>
            <a:br>
              <a:rPr lang="nl-NL" dirty="0" smtClean="0"/>
            </a:br>
            <a:r>
              <a:rPr lang="nl-NL" dirty="0" smtClean="0"/>
              <a:t/>
            </a:r>
            <a:br>
              <a:rPr lang="nl-NL" dirty="0" smtClean="0"/>
            </a:br>
            <a:r>
              <a:rPr lang="nl-NL" dirty="0" smtClean="0"/>
              <a:t>Wat houdt deze modernisatie in?</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endParaRPr lang="nl-NL" dirty="0"/>
          </a:p>
        </p:txBody>
      </p:sp>
    </p:spTree>
    <p:extLst>
      <p:ext uri="{BB962C8B-B14F-4D97-AF65-F5344CB8AC3E}">
        <p14:creationId xmlns:p14="http://schemas.microsoft.com/office/powerpoint/2010/main" val="1054976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1900-1914</a:t>
            </a:r>
            <a:endParaRPr lang="nl-NL" dirty="0"/>
          </a:p>
        </p:txBody>
      </p:sp>
      <p:sp>
        <p:nvSpPr>
          <p:cNvPr id="3" name="Tijdelijke aanduiding voor inhoud 2"/>
          <p:cNvSpPr>
            <a:spLocks noGrp="1"/>
          </p:cNvSpPr>
          <p:nvPr>
            <p:ph sz="quarter" idx="1"/>
          </p:nvPr>
        </p:nvSpPr>
        <p:spPr/>
        <p:txBody>
          <a:bodyPr>
            <a:normAutofit fontScale="92500" lnSpcReduction="20000"/>
          </a:bodyPr>
          <a:lstStyle/>
          <a:p>
            <a:r>
              <a:rPr lang="nl-NL" dirty="0" smtClean="0"/>
              <a:t>Industriële revolutie in Europa</a:t>
            </a:r>
            <a:br>
              <a:rPr lang="nl-NL" dirty="0" smtClean="0"/>
            </a:br>
            <a:r>
              <a:rPr lang="nl-NL" dirty="0" smtClean="0"/>
              <a:t/>
            </a:r>
            <a:br>
              <a:rPr lang="nl-NL" dirty="0" smtClean="0"/>
            </a:br>
            <a:r>
              <a:rPr lang="nl-NL" dirty="0" smtClean="0"/>
              <a:t>Wat houdt deze modernisatie in?</a:t>
            </a:r>
            <a:br>
              <a:rPr lang="nl-NL" dirty="0" smtClean="0"/>
            </a:br>
            <a:r>
              <a:rPr lang="nl-NL" dirty="0" smtClean="0"/>
              <a:t/>
            </a:r>
            <a:br>
              <a:rPr lang="nl-NL" dirty="0" smtClean="0"/>
            </a:br>
            <a:r>
              <a:rPr lang="nl-NL" dirty="0" smtClean="0"/>
              <a:t>Textiel-, voeding- en metaalfabrieken(het werd grootschaliger, bv. Phillips), spoorwegen, </a:t>
            </a:r>
            <a:br>
              <a:rPr lang="nl-NL" dirty="0" smtClean="0"/>
            </a:br>
            <a:r>
              <a:rPr lang="nl-NL" dirty="0" smtClean="0"/>
              <a:t/>
            </a:r>
            <a:br>
              <a:rPr lang="nl-NL" dirty="0" smtClean="0"/>
            </a:br>
            <a:r>
              <a:rPr lang="nl-NL" dirty="0" smtClean="0"/>
              <a:t>Gevolg: meer bevolking, steden groeiden</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endParaRPr lang="nl-NL" dirty="0"/>
          </a:p>
        </p:txBody>
      </p:sp>
    </p:spTree>
    <p:extLst>
      <p:ext uri="{BB962C8B-B14F-4D97-AF65-F5344CB8AC3E}">
        <p14:creationId xmlns:p14="http://schemas.microsoft.com/office/powerpoint/2010/main" val="1027116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Inwonersgroei	</a:t>
            </a:r>
            <a:endParaRPr lang="nl-NL" dirty="0"/>
          </a:p>
        </p:txBody>
      </p:sp>
      <p:sp>
        <p:nvSpPr>
          <p:cNvPr id="3" name="Tijdelijke aanduiding voor inhoud 2"/>
          <p:cNvSpPr>
            <a:spLocks noGrp="1"/>
          </p:cNvSpPr>
          <p:nvPr>
            <p:ph sz="quarter" idx="1"/>
          </p:nvPr>
        </p:nvSpPr>
        <p:spPr/>
        <p:txBody>
          <a:bodyPr/>
          <a:lstStyle/>
          <a:p>
            <a:r>
              <a:rPr lang="nl-NL" dirty="0" smtClean="0"/>
              <a:t>1879 (4 miljoen)</a:t>
            </a:r>
          </a:p>
          <a:p>
            <a:r>
              <a:rPr lang="nl-NL" dirty="0" smtClean="0"/>
              <a:t>1900 (5 miljoen)</a:t>
            </a:r>
          </a:p>
          <a:p>
            <a:r>
              <a:rPr lang="nl-NL" dirty="0" smtClean="0"/>
              <a:t>1920 (7 miljoen)</a:t>
            </a:r>
          </a:p>
          <a:p>
            <a:endParaRPr lang="nl-NL" dirty="0"/>
          </a:p>
          <a:p>
            <a:r>
              <a:rPr lang="nl-NL" dirty="0" smtClean="0"/>
              <a:t>2013 (17 miljoen)</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endParaRPr lang="nl-NL" dirty="0"/>
          </a:p>
        </p:txBody>
      </p:sp>
    </p:spTree>
    <p:extLst>
      <p:ext uri="{BB962C8B-B14F-4D97-AF65-F5344CB8AC3E}">
        <p14:creationId xmlns:p14="http://schemas.microsoft.com/office/powerpoint/2010/main" val="969005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Nederland	</a:t>
            </a:r>
            <a:endParaRPr lang="nl-NL" dirty="0"/>
          </a:p>
        </p:txBody>
      </p:sp>
      <p:sp>
        <p:nvSpPr>
          <p:cNvPr id="3" name="Tijdelijke aanduiding voor inhoud 2"/>
          <p:cNvSpPr>
            <a:spLocks noGrp="1"/>
          </p:cNvSpPr>
          <p:nvPr>
            <p:ph sz="quarter" idx="1"/>
          </p:nvPr>
        </p:nvSpPr>
        <p:spPr/>
        <p:txBody>
          <a:bodyPr/>
          <a:lstStyle/>
          <a:p>
            <a:r>
              <a:rPr lang="nl-NL" dirty="0" smtClean="0"/>
              <a:t>Veel mensen woonden in dorpen en Amsterdam lag verder dan nu New York voor ons.</a:t>
            </a:r>
            <a:br>
              <a:rPr lang="nl-NL" dirty="0" smtClean="0"/>
            </a:br>
            <a:r>
              <a:rPr lang="nl-NL" dirty="0" smtClean="0"/>
              <a:t/>
            </a:r>
            <a:br>
              <a:rPr lang="nl-NL" dirty="0" smtClean="0"/>
            </a:br>
            <a:r>
              <a:rPr lang="nl-NL" dirty="0" smtClean="0"/>
              <a:t>Leg uit!</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endParaRPr lang="nl-NL" dirty="0"/>
          </a:p>
        </p:txBody>
      </p:sp>
    </p:spTree>
    <p:extLst>
      <p:ext uri="{BB962C8B-B14F-4D97-AF65-F5344CB8AC3E}">
        <p14:creationId xmlns:p14="http://schemas.microsoft.com/office/powerpoint/2010/main" val="424112978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an">
  <a:themeElements>
    <a:clrScheme name="Media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1144</TotalTime>
  <Words>762</Words>
  <Application>Microsoft Office PowerPoint</Application>
  <PresentationFormat>Diavoorstelling (4:3)</PresentationFormat>
  <Paragraphs>159</Paragraphs>
  <Slides>38</Slides>
  <Notes>0</Notes>
  <HiddenSlides>0</HiddenSlides>
  <MMClips>0</MMClips>
  <ScaleCrop>false</ScaleCrop>
  <HeadingPairs>
    <vt:vector size="4" baseType="variant">
      <vt:variant>
        <vt:lpstr>Thema</vt:lpstr>
      </vt:variant>
      <vt:variant>
        <vt:i4>1</vt:i4>
      </vt:variant>
      <vt:variant>
        <vt:lpstr>Diatitels</vt:lpstr>
      </vt:variant>
      <vt:variant>
        <vt:i4>38</vt:i4>
      </vt:variant>
    </vt:vector>
  </HeadingPairs>
  <TitlesOfParts>
    <vt:vector size="39" baseType="lpstr">
      <vt:lpstr>Mediaan</vt:lpstr>
      <vt:lpstr>Geschiedenis </vt:lpstr>
      <vt:lpstr>Historisch overzicht vanaf 1900 </vt:lpstr>
      <vt:lpstr>Historisch overzicht vanaf 1900 </vt:lpstr>
      <vt:lpstr>Historisch overzicht vanaf 1900 </vt:lpstr>
      <vt:lpstr>Historisch overzicht vanaf 1900 </vt:lpstr>
      <vt:lpstr>1900-1914</vt:lpstr>
      <vt:lpstr>1900-1914</vt:lpstr>
      <vt:lpstr>Inwonersgroei </vt:lpstr>
      <vt:lpstr>Nederland </vt:lpstr>
      <vt:lpstr>Auto TV </vt:lpstr>
      <vt:lpstr>Nadelen </vt:lpstr>
      <vt:lpstr>Nadelen </vt:lpstr>
      <vt:lpstr>Arbeiders </vt:lpstr>
      <vt:lpstr>Arbeiders </vt:lpstr>
      <vt:lpstr>Verschillen rond 1900</vt:lpstr>
      <vt:lpstr>Verschillen rond 1900</vt:lpstr>
      <vt:lpstr>Verschillen rond 1900</vt:lpstr>
      <vt:lpstr>Verzuiling </vt:lpstr>
      <vt:lpstr>Verzuiling </vt:lpstr>
      <vt:lpstr>Stromingen</vt:lpstr>
      <vt:lpstr>Stromingen</vt:lpstr>
      <vt:lpstr>Verdere stof</vt:lpstr>
      <vt:lpstr>Verdere stof</vt:lpstr>
      <vt:lpstr>Verdere stof</vt:lpstr>
      <vt:lpstr>1ste feministische golf </vt:lpstr>
      <vt:lpstr>1ste feministische golf </vt:lpstr>
      <vt:lpstr>terugblik</vt:lpstr>
      <vt:lpstr>terugblik</vt:lpstr>
      <vt:lpstr>Begrip</vt:lpstr>
      <vt:lpstr>Pieter Jelles Troelstra</vt:lpstr>
      <vt:lpstr>Pieter Jelles Troelstra</vt:lpstr>
      <vt:lpstr>Satire</vt:lpstr>
      <vt:lpstr>Troelstra’s mislukte revolutie </vt:lpstr>
      <vt:lpstr>Troelstra’s mislukte revolutie </vt:lpstr>
      <vt:lpstr>Gevolg </vt:lpstr>
      <vt:lpstr>Gevolg </vt:lpstr>
      <vt:lpstr>Gevolg </vt:lpstr>
      <vt:lpstr>Gevolg </vt:lpstr>
    </vt:vector>
  </TitlesOfParts>
  <Company>Driespan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Geschiedenis </dc:title>
  <dc:creator>Mathijs Hage</dc:creator>
  <cp:lastModifiedBy>Mathijs Hage</cp:lastModifiedBy>
  <cp:revision>15</cp:revision>
  <dcterms:created xsi:type="dcterms:W3CDTF">2013-09-24T06:19:56Z</dcterms:created>
  <dcterms:modified xsi:type="dcterms:W3CDTF">2013-10-29T08:08:02Z</dcterms:modified>
</cp:coreProperties>
</file>