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89" r:id="rId4"/>
    <p:sldId id="258" r:id="rId5"/>
    <p:sldId id="259" r:id="rId6"/>
    <p:sldId id="262" r:id="rId7"/>
    <p:sldId id="263" r:id="rId8"/>
    <p:sldId id="264" r:id="rId9"/>
    <p:sldId id="260" r:id="rId10"/>
    <p:sldId id="261" r:id="rId11"/>
    <p:sldId id="265" r:id="rId12"/>
    <p:sldId id="267" r:id="rId13"/>
    <p:sldId id="290" r:id="rId14"/>
    <p:sldId id="268" r:id="rId15"/>
    <p:sldId id="266" r:id="rId16"/>
    <p:sldId id="270" r:id="rId17"/>
    <p:sldId id="269" r:id="rId18"/>
    <p:sldId id="271" r:id="rId19"/>
    <p:sldId id="272" r:id="rId20"/>
    <p:sldId id="273" r:id="rId21"/>
    <p:sldId id="291" r:id="rId22"/>
    <p:sldId id="276" r:id="rId23"/>
    <p:sldId id="277" r:id="rId24"/>
    <p:sldId id="274" r:id="rId25"/>
    <p:sldId id="278" r:id="rId26"/>
    <p:sldId id="279" r:id="rId27"/>
    <p:sldId id="292" r:id="rId28"/>
    <p:sldId id="280" r:id="rId29"/>
    <p:sldId id="293" r:id="rId30"/>
    <p:sldId id="281" r:id="rId31"/>
    <p:sldId id="294" r:id="rId32"/>
    <p:sldId id="282" r:id="rId33"/>
    <p:sldId id="283" r:id="rId34"/>
    <p:sldId id="295" r:id="rId35"/>
    <p:sldId id="296" r:id="rId36"/>
    <p:sldId id="284" r:id="rId37"/>
    <p:sldId id="298" r:id="rId38"/>
    <p:sldId id="297" r:id="rId39"/>
    <p:sldId id="285" r:id="rId40"/>
    <p:sldId id="299" r:id="rId41"/>
    <p:sldId id="301" r:id="rId42"/>
    <p:sldId id="300" r:id="rId43"/>
    <p:sldId id="286" r:id="rId44"/>
    <p:sldId id="287" r:id="rId45"/>
    <p:sldId id="288"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F617F-6322-45F5-B9EB-ADEA998B13D1}" type="datetimeFigureOut">
              <a:rPr lang="nl-NL" smtClean="0"/>
              <a:t>4-11-2013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63896-E4B1-4F3D-9D38-E41C809640AD}" type="slidenum">
              <a:rPr lang="nl-NL" smtClean="0"/>
              <a:t>‹nr.›</a:t>
            </a:fld>
            <a:endParaRPr lang="nl-NL"/>
          </a:p>
        </p:txBody>
      </p:sp>
    </p:spTree>
    <p:extLst>
      <p:ext uri="{BB962C8B-B14F-4D97-AF65-F5344CB8AC3E}">
        <p14:creationId xmlns:p14="http://schemas.microsoft.com/office/powerpoint/2010/main" val="202597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Italie</a:t>
            </a:r>
            <a:r>
              <a:rPr lang="nl-NL" dirty="0" smtClean="0"/>
              <a:t> in 1914 overgestapt van centralen naar geallieerden</a:t>
            </a:r>
            <a:endParaRPr lang="nl-NL" dirty="0"/>
          </a:p>
        </p:txBody>
      </p:sp>
      <p:sp>
        <p:nvSpPr>
          <p:cNvPr id="4" name="Tijdelijke aanduiding voor dianummer 3"/>
          <p:cNvSpPr>
            <a:spLocks noGrp="1"/>
          </p:cNvSpPr>
          <p:nvPr>
            <p:ph type="sldNum" sz="quarter" idx="10"/>
          </p:nvPr>
        </p:nvSpPr>
        <p:spPr/>
        <p:txBody>
          <a:bodyPr/>
          <a:lstStyle/>
          <a:p>
            <a:fld id="{CCB63896-E4B1-4F3D-9D38-E41C809640AD}" type="slidenum">
              <a:rPr lang="nl-NL" smtClean="0"/>
              <a:t>16</a:t>
            </a:fld>
            <a:endParaRPr lang="nl-NL"/>
          </a:p>
        </p:txBody>
      </p:sp>
    </p:spTree>
    <p:extLst>
      <p:ext uri="{BB962C8B-B14F-4D97-AF65-F5344CB8AC3E}">
        <p14:creationId xmlns:p14="http://schemas.microsoft.com/office/powerpoint/2010/main" val="68287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hielp de vrouwen bij hun strijd voor kiesrecht</a:t>
            </a:r>
            <a:endParaRPr lang="nl-NL" dirty="0"/>
          </a:p>
        </p:txBody>
      </p:sp>
      <p:sp>
        <p:nvSpPr>
          <p:cNvPr id="4" name="Tijdelijke aanduiding voor dianummer 3"/>
          <p:cNvSpPr>
            <a:spLocks noGrp="1"/>
          </p:cNvSpPr>
          <p:nvPr>
            <p:ph type="sldNum" sz="quarter" idx="10"/>
          </p:nvPr>
        </p:nvSpPr>
        <p:spPr/>
        <p:txBody>
          <a:bodyPr/>
          <a:lstStyle/>
          <a:p>
            <a:fld id="{CCB63896-E4B1-4F3D-9D38-E41C809640AD}" type="slidenum">
              <a:rPr lang="nl-NL" smtClean="0"/>
              <a:t>33</a:t>
            </a:fld>
            <a:endParaRPr lang="nl-NL"/>
          </a:p>
        </p:txBody>
      </p:sp>
    </p:spTree>
    <p:extLst>
      <p:ext uri="{BB962C8B-B14F-4D97-AF65-F5344CB8AC3E}">
        <p14:creationId xmlns:p14="http://schemas.microsoft.com/office/powerpoint/2010/main" val="42689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hielp de vrouwen bij hun strijd voor kiesrecht</a:t>
            </a:r>
            <a:endParaRPr lang="nl-NL" dirty="0"/>
          </a:p>
        </p:txBody>
      </p:sp>
      <p:sp>
        <p:nvSpPr>
          <p:cNvPr id="4" name="Tijdelijke aanduiding voor dianummer 3"/>
          <p:cNvSpPr>
            <a:spLocks noGrp="1"/>
          </p:cNvSpPr>
          <p:nvPr>
            <p:ph type="sldNum" sz="quarter" idx="10"/>
          </p:nvPr>
        </p:nvSpPr>
        <p:spPr/>
        <p:txBody>
          <a:bodyPr/>
          <a:lstStyle/>
          <a:p>
            <a:fld id="{CCB63896-E4B1-4F3D-9D38-E41C809640AD}" type="slidenum">
              <a:rPr lang="nl-NL" smtClean="0"/>
              <a:t>34</a:t>
            </a:fld>
            <a:endParaRPr lang="nl-NL"/>
          </a:p>
        </p:txBody>
      </p:sp>
    </p:spTree>
    <p:extLst>
      <p:ext uri="{BB962C8B-B14F-4D97-AF65-F5344CB8AC3E}">
        <p14:creationId xmlns:p14="http://schemas.microsoft.com/office/powerpoint/2010/main" val="42689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hielp de vrouwen bij hun strijd voor kiesrecht</a:t>
            </a:r>
            <a:endParaRPr lang="nl-NL" dirty="0"/>
          </a:p>
        </p:txBody>
      </p:sp>
      <p:sp>
        <p:nvSpPr>
          <p:cNvPr id="4" name="Tijdelijke aanduiding voor dianummer 3"/>
          <p:cNvSpPr>
            <a:spLocks noGrp="1"/>
          </p:cNvSpPr>
          <p:nvPr>
            <p:ph type="sldNum" sz="quarter" idx="10"/>
          </p:nvPr>
        </p:nvSpPr>
        <p:spPr/>
        <p:txBody>
          <a:bodyPr/>
          <a:lstStyle/>
          <a:p>
            <a:fld id="{CCB63896-E4B1-4F3D-9D38-E41C809640AD}" type="slidenum">
              <a:rPr lang="nl-NL" smtClean="0"/>
              <a:t>35</a:t>
            </a:fld>
            <a:endParaRPr lang="nl-NL"/>
          </a:p>
        </p:txBody>
      </p:sp>
    </p:spTree>
    <p:extLst>
      <p:ext uri="{BB962C8B-B14F-4D97-AF65-F5344CB8AC3E}">
        <p14:creationId xmlns:p14="http://schemas.microsoft.com/office/powerpoint/2010/main" val="42689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7" name="Rechthoe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nl-NL" smtClean="0"/>
              <a:t>Klik om de stijl te bewerken</a:t>
            </a:r>
            <a:endParaRPr kumimoji="0" lang="en-US"/>
          </a:p>
        </p:txBody>
      </p:sp>
      <p:sp>
        <p:nvSpPr>
          <p:cNvPr id="9" name="O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BD7522F-C417-4527-A9C3-C515F9417BCB}" type="datetimeFigureOut">
              <a:rPr lang="nl-NL" smtClean="0"/>
              <a:t>4-11-2013</a:t>
            </a:fld>
            <a:endParaRPr lang="nl-NL"/>
          </a:p>
        </p:txBody>
      </p:sp>
      <p:sp>
        <p:nvSpPr>
          <p:cNvPr id="17" name="Tijdelijke aanduiding voor voettekst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nl-NL"/>
          </a:p>
        </p:txBody>
      </p:sp>
      <p:sp>
        <p:nvSpPr>
          <p:cNvPr id="29"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58BE87A-5ACD-4B89-A965-EA62B8371CE5}"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BD7522F-C417-4527-A9C3-C515F9417BCB}" type="datetimeFigureOut">
              <a:rPr lang="nl-NL" smtClean="0"/>
              <a:t>4-11-2013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8BE87A-5ACD-4B89-A965-EA62B8371CE5}"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1"/>
      </p:bgRef>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53200" y="609600"/>
            <a:ext cx="2057400" cy="55165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6553200" y="6248402"/>
            <a:ext cx="2209800" cy="365125"/>
          </a:xfrm>
        </p:spPr>
        <p:txBody>
          <a:bodyPr/>
          <a:lstStyle/>
          <a:p>
            <a:fld id="{DBD7522F-C417-4527-A9C3-C515F9417BCB}" type="datetimeFigureOut">
              <a:rPr lang="nl-NL" smtClean="0"/>
              <a:t>4-11-2013</a:t>
            </a:fld>
            <a:endParaRPr lang="nl-NL"/>
          </a:p>
        </p:txBody>
      </p:sp>
      <p:sp>
        <p:nvSpPr>
          <p:cNvPr id="5" name="Tijdelijke aanduiding voor voettekst 4"/>
          <p:cNvSpPr>
            <a:spLocks noGrp="1"/>
          </p:cNvSpPr>
          <p:nvPr>
            <p:ph type="ftr" sz="quarter" idx="11"/>
          </p:nvPr>
        </p:nvSpPr>
        <p:spPr>
          <a:xfrm>
            <a:off x="457201" y="6248207"/>
            <a:ext cx="5573483" cy="365125"/>
          </a:xfrm>
        </p:spPr>
        <p:txBody>
          <a:bodyPr/>
          <a:lstStyle/>
          <a:p>
            <a:endParaRPr lang="nl-NL"/>
          </a:p>
        </p:txBody>
      </p:sp>
      <p:sp>
        <p:nvSpPr>
          <p:cNvPr id="7" name="Rechthoe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rot="5400000">
            <a:off x="5989638" y="144462"/>
            <a:ext cx="533400" cy="244476"/>
          </a:xfrm>
        </p:spPr>
        <p:txBody>
          <a:bodyPr/>
          <a:lstStyle/>
          <a:p>
            <a:fld id="{B58BE87A-5ACD-4B89-A965-EA62B8371CE5}"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DBD7522F-C417-4527-A9C3-C515F9417BCB}" type="datetimeFigureOut">
              <a:rPr lang="nl-NL" smtClean="0"/>
              <a:t>4-11-2013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B58BE87A-5ACD-4B89-A965-EA62B8371CE5}" type="slidenum">
              <a:rPr lang="nl-NL" smtClean="0"/>
              <a:t>‹nr.›</a:t>
            </a:fld>
            <a:endParaRPr lang="nl-NL"/>
          </a:p>
        </p:txBody>
      </p:sp>
      <p:sp>
        <p:nvSpPr>
          <p:cNvPr id="8" name="Tijdelijke aanduiding voor inhoud 7"/>
          <p:cNvSpPr>
            <a:spLocks noGrp="1"/>
          </p:cNvSpPr>
          <p:nvPr>
            <p:ph sz="quarter" idx="1"/>
          </p:nvPr>
        </p:nvSpPr>
        <p:spPr>
          <a:xfrm>
            <a:off x="612648" y="1600200"/>
            <a:ext cx="8153400" cy="44958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7"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DBD7522F-C417-4527-A9C3-C515F9417BCB}" type="datetimeFigureOut">
              <a:rPr lang="nl-NL" smtClean="0"/>
              <a:t>4-11-2013</a:t>
            </a:fld>
            <a:endParaRPr lang="nl-NL"/>
          </a:p>
        </p:txBody>
      </p:sp>
      <p:sp>
        <p:nvSpPr>
          <p:cNvPr id="13" name="Tijdelijke aanduiding voor dianumm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58BE87A-5ACD-4B89-A965-EA62B8371CE5}" type="slidenum">
              <a:rPr lang="nl-NL" smtClean="0"/>
              <a:t>‹nr.›</a:t>
            </a:fld>
            <a:endParaRPr lang="nl-NL"/>
          </a:p>
        </p:txBody>
      </p:sp>
      <p:sp>
        <p:nvSpPr>
          <p:cNvPr id="14" name="Tijdelijke aanduiding voor voettekst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9" name="Tijdelijke aanduiding voor inhoud 8"/>
          <p:cNvSpPr>
            <a:spLocks noGrp="1"/>
          </p:cNvSpPr>
          <p:nvPr>
            <p:ph sz="quarter" idx="1"/>
          </p:nvPr>
        </p:nvSpPr>
        <p:spPr>
          <a:xfrm>
            <a:off x="609600"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844901"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8" name="Tijdelijke aanduiding voor datum 7"/>
          <p:cNvSpPr>
            <a:spLocks noGrp="1"/>
          </p:cNvSpPr>
          <p:nvPr>
            <p:ph type="dt" sz="half" idx="15"/>
          </p:nvPr>
        </p:nvSpPr>
        <p:spPr/>
        <p:txBody>
          <a:bodyPr rtlCol="0"/>
          <a:lstStyle/>
          <a:p>
            <a:fld id="{DBD7522F-C417-4527-A9C3-C515F9417BCB}" type="datetimeFigureOut">
              <a:rPr lang="nl-NL" smtClean="0"/>
              <a:t>4-11-2013</a:t>
            </a:fld>
            <a:endParaRPr lang="nl-NL"/>
          </a:p>
        </p:txBody>
      </p:sp>
      <p:sp>
        <p:nvSpPr>
          <p:cNvPr id="10" name="Tijdelijke aanduiding voor dianummer 9"/>
          <p:cNvSpPr>
            <a:spLocks noGrp="1"/>
          </p:cNvSpPr>
          <p:nvPr>
            <p:ph type="sldNum" sz="quarter" idx="16"/>
          </p:nvPr>
        </p:nvSpPr>
        <p:spPr/>
        <p:txBody>
          <a:bodyPr rtlCol="0"/>
          <a:lstStyle/>
          <a:p>
            <a:fld id="{B58BE87A-5ACD-4B89-A965-EA62B8371CE5}" type="slidenum">
              <a:rPr lang="nl-NL" smtClean="0"/>
              <a:t>‹nr.›</a:t>
            </a:fld>
            <a:endParaRPr lang="nl-NL"/>
          </a:p>
        </p:txBody>
      </p:sp>
      <p:sp>
        <p:nvSpPr>
          <p:cNvPr id="12" name="Tijdelijke aanduiding voor voettekst 11"/>
          <p:cNvSpPr>
            <a:spLocks noGrp="1"/>
          </p:cNvSpPr>
          <p:nvPr>
            <p:ph type="ftr" sz="quarter" idx="17"/>
          </p:nvPr>
        </p:nvSpPr>
        <p:spPr/>
        <p:txBody>
          <a:bodyPr rtlCol="0"/>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nl-NL" smtClean="0"/>
              <a:t>Klik om de stijl te bewerken</a:t>
            </a:r>
            <a:endParaRPr kumimoji="0" lang="en-US"/>
          </a:p>
        </p:txBody>
      </p:sp>
      <p:sp>
        <p:nvSpPr>
          <p:cNvPr id="11" name="Tijdelijke aanduiding voor inhoud 10"/>
          <p:cNvSpPr>
            <a:spLocks noGrp="1"/>
          </p:cNvSpPr>
          <p:nvPr>
            <p:ph sz="quarter" idx="2"/>
          </p:nvPr>
        </p:nvSpPr>
        <p:spPr>
          <a:xfrm>
            <a:off x="609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800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5"/>
          </p:nvPr>
        </p:nvSpPr>
        <p:spPr/>
        <p:txBody>
          <a:bodyPr rtlCol="0"/>
          <a:lstStyle/>
          <a:p>
            <a:fld id="{DBD7522F-C417-4527-A9C3-C515F9417BCB}" type="datetimeFigureOut">
              <a:rPr lang="nl-NL" smtClean="0"/>
              <a:t>4-11-2013</a:t>
            </a:fld>
            <a:endParaRPr lang="nl-NL"/>
          </a:p>
        </p:txBody>
      </p:sp>
      <p:sp>
        <p:nvSpPr>
          <p:cNvPr id="12" name="Tijdelijke aanduiding voor dianummer 11"/>
          <p:cNvSpPr>
            <a:spLocks noGrp="1"/>
          </p:cNvSpPr>
          <p:nvPr>
            <p:ph type="sldNum" sz="quarter" idx="16"/>
          </p:nvPr>
        </p:nvSpPr>
        <p:spPr/>
        <p:txBody>
          <a:bodyPr rtlCol="0"/>
          <a:lstStyle/>
          <a:p>
            <a:fld id="{B58BE87A-5ACD-4B89-A965-EA62B8371CE5}" type="slidenum">
              <a:rPr lang="nl-NL" smtClean="0"/>
              <a:t>‹nr.›</a:t>
            </a:fld>
            <a:endParaRPr lang="nl-NL"/>
          </a:p>
        </p:txBody>
      </p:sp>
      <p:sp>
        <p:nvSpPr>
          <p:cNvPr id="14" name="Tijdelijke aanduiding voor voettekst 13"/>
          <p:cNvSpPr>
            <a:spLocks noGrp="1"/>
          </p:cNvSpPr>
          <p:nvPr>
            <p:ph type="ftr" sz="quarter" idx="17"/>
          </p:nvPr>
        </p:nvSpPr>
        <p:spPr/>
        <p:txBody>
          <a:bodyPr rtlCol="0"/>
          <a:lstStyle/>
          <a:p>
            <a:endParaRPr lang="nl-NL"/>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DBD7522F-C417-4527-A9C3-C515F9417BCB}" type="datetimeFigureOut">
              <a:rPr lang="nl-NL" smtClean="0"/>
              <a:t>4-11-2013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lvl1pPr>
              <a:defRPr>
                <a:solidFill>
                  <a:srgbClr val="FFFFFF"/>
                </a:solidFill>
              </a:defRPr>
            </a:lvl1pPr>
          </a:lstStyle>
          <a:p>
            <a:fld id="{B58BE87A-5ACD-4B89-A965-EA62B8371CE5}"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D7522F-C417-4527-A9C3-C515F9417BCB}" type="datetimeFigureOut">
              <a:rPr lang="nl-NL" smtClean="0"/>
              <a:t>4-11-2013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fld id="{B58BE87A-5ACD-4B89-A965-EA62B8371CE5}"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DBD7522F-C417-4527-A9C3-C515F9417BCB}" type="datetimeFigureOut">
              <a:rPr lang="nl-NL" smtClean="0"/>
              <a:t>4-11-2013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B58BE87A-5ACD-4B89-A965-EA62B8371CE5}" type="slidenum">
              <a:rPr lang="nl-NL" smtClean="0"/>
              <a:t>‹nr.›</a:t>
            </a:fld>
            <a:endParaRPr lang="nl-NL"/>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3">
        <a:schemeClr val="bg2"/>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8" name="Rechthoe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nl-NL" smtClean="0"/>
              <a:t>Klik om de stijl te bewerken</a:t>
            </a:r>
            <a:endParaRPr kumimoji="0" lang="en-US"/>
          </a:p>
        </p:txBody>
      </p:sp>
      <p:sp>
        <p:nvSpPr>
          <p:cNvPr id="11" name="Rechthoe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datum 11"/>
          <p:cNvSpPr>
            <a:spLocks noGrp="1"/>
          </p:cNvSpPr>
          <p:nvPr>
            <p:ph type="dt" sz="half" idx="10"/>
          </p:nvPr>
        </p:nvSpPr>
        <p:spPr>
          <a:xfrm>
            <a:off x="6248400" y="6248400"/>
            <a:ext cx="2667000" cy="365125"/>
          </a:xfrm>
        </p:spPr>
        <p:txBody>
          <a:bodyPr rtlCol="0"/>
          <a:lstStyle/>
          <a:p>
            <a:fld id="{DBD7522F-C417-4527-A9C3-C515F9417BCB}" type="datetimeFigureOut">
              <a:rPr lang="nl-NL" smtClean="0"/>
              <a:t>4-11-2013</a:t>
            </a:fld>
            <a:endParaRPr lang="nl-NL"/>
          </a:p>
        </p:txBody>
      </p:sp>
      <p:sp>
        <p:nvSpPr>
          <p:cNvPr id="13" name="Tijdelijke aanduiding voor dianummer 12"/>
          <p:cNvSpPr>
            <a:spLocks noGrp="1"/>
          </p:cNvSpPr>
          <p:nvPr>
            <p:ph type="sldNum" sz="quarter" idx="11"/>
          </p:nvPr>
        </p:nvSpPr>
        <p:spPr>
          <a:xfrm>
            <a:off x="0" y="4667249"/>
            <a:ext cx="1447800" cy="663578"/>
          </a:xfrm>
        </p:spPr>
        <p:txBody>
          <a:bodyPr rtlCol="0"/>
          <a:lstStyle>
            <a:lvl1pPr>
              <a:defRPr sz="2800"/>
            </a:lvl1pPr>
          </a:lstStyle>
          <a:p>
            <a:fld id="{B58BE87A-5ACD-4B89-A965-EA62B8371CE5}" type="slidenum">
              <a:rPr lang="nl-NL" smtClean="0"/>
              <a:t>‹nr.›</a:t>
            </a:fld>
            <a:endParaRPr lang="nl-NL"/>
          </a:p>
        </p:txBody>
      </p:sp>
      <p:sp>
        <p:nvSpPr>
          <p:cNvPr id="14" name="Tijdelijke aanduiding voor voettekst 13"/>
          <p:cNvSpPr>
            <a:spLocks noGrp="1"/>
          </p:cNvSpPr>
          <p:nvPr>
            <p:ph type="ftr" sz="quarter" idx="12"/>
          </p:nvPr>
        </p:nvSpPr>
        <p:spPr>
          <a:xfrm>
            <a:off x="1600200" y="6248206"/>
            <a:ext cx="4572000" cy="365125"/>
          </a:xfrm>
        </p:spPr>
        <p:txBody>
          <a:bodyPr rtlCol="0"/>
          <a:lstStyle/>
          <a:p>
            <a:endParaRPr lang="nl-NL"/>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609600" y="228600"/>
            <a:ext cx="8153400" cy="9906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BD7522F-C417-4527-A9C3-C515F9417BCB}" type="datetimeFigureOut">
              <a:rPr lang="nl-NL" smtClean="0"/>
              <a:t>4-11-2013</a:t>
            </a:fld>
            <a:endParaRPr lang="nl-NL"/>
          </a:p>
        </p:txBody>
      </p:sp>
      <p:sp>
        <p:nvSpPr>
          <p:cNvPr id="3" name="Tijdelijke aanduiding voor voettekst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hthoe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58BE87A-5ACD-4B89-A965-EA62B8371CE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VYWlhwmxg7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2Bc_W-Xl5AM" TargetMode="External"/><Relationship Id="rId2" Type="http://schemas.openxmlformats.org/officeDocument/2006/relationships/hyperlink" Target="http://www.youtube.com/watch?v=_TNb_--0IZ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Geschiedenis	</a:t>
            </a:r>
            <a:endParaRPr lang="nl-NL" dirty="0"/>
          </a:p>
        </p:txBody>
      </p:sp>
      <p:sp>
        <p:nvSpPr>
          <p:cNvPr id="3" name="Ondertitel 2"/>
          <p:cNvSpPr>
            <a:spLocks noGrp="1"/>
          </p:cNvSpPr>
          <p:nvPr>
            <p:ph type="subTitle" idx="1"/>
          </p:nvPr>
        </p:nvSpPr>
        <p:spPr/>
        <p:txBody>
          <a:bodyPr/>
          <a:lstStyle/>
          <a:p>
            <a:r>
              <a:rPr lang="nl-NL" dirty="0" smtClean="0"/>
              <a:t>Module 7 </a:t>
            </a:r>
            <a:r>
              <a:rPr lang="nl-NL" dirty="0" smtClean="0"/>
              <a:t>H2 par </a:t>
            </a:r>
            <a:r>
              <a:rPr lang="nl-NL" dirty="0" smtClean="0"/>
              <a:t>1 t/m 2</a:t>
            </a:r>
            <a:endParaRPr lang="nl-NL" dirty="0"/>
          </a:p>
        </p:txBody>
      </p:sp>
    </p:spTree>
    <p:extLst>
      <p:ext uri="{BB962C8B-B14F-4D97-AF65-F5344CB8AC3E}">
        <p14:creationId xmlns:p14="http://schemas.microsoft.com/office/powerpoint/2010/main" val="295886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Oorzaak WO l	</a:t>
            </a:r>
            <a:endParaRPr lang="nl-NL" dirty="0"/>
          </a:p>
        </p:txBody>
      </p:sp>
      <p:sp>
        <p:nvSpPr>
          <p:cNvPr id="3" name="Tijdelijke aanduiding voor inhoud 2"/>
          <p:cNvSpPr>
            <a:spLocks noGrp="1"/>
          </p:cNvSpPr>
          <p:nvPr>
            <p:ph sz="quarter" idx="1"/>
          </p:nvPr>
        </p:nvSpPr>
        <p:spPr/>
        <p:txBody>
          <a:bodyPr>
            <a:normAutofit/>
          </a:bodyPr>
          <a:lstStyle/>
          <a:p>
            <a:r>
              <a:rPr lang="nl-NL" dirty="0" smtClean="0"/>
              <a:t>De Engelsen voelden zich bedreigd(kolonies afpakken) en met de Fransen hadden ze al langer problemen(Frankrijk had een stuk land, rijk aan grondstoffen, tijdens een kleine oorlog 1870-1871 moeten afstaan). </a:t>
            </a:r>
          </a:p>
          <a:p>
            <a:pPr marL="0" indent="0">
              <a:buNone/>
            </a:pPr>
            <a:r>
              <a:rPr lang="nl-NL" b="1" dirty="0" smtClean="0"/>
              <a:t>   Imperialisme</a:t>
            </a:r>
            <a:r>
              <a:rPr lang="nl-NL" dirty="0" smtClean="0"/>
              <a:t>: Land(imperiums) veroveren.</a:t>
            </a:r>
          </a:p>
          <a:p>
            <a:pPr marL="0" indent="0">
              <a:buNone/>
            </a:pPr>
            <a:r>
              <a:rPr lang="nl-NL" dirty="0" smtClean="0"/>
              <a:t>Waarom Kolonie?</a:t>
            </a:r>
            <a:br>
              <a:rPr lang="nl-NL" dirty="0" smtClean="0"/>
            </a:br>
            <a:r>
              <a:rPr lang="nl-NL" dirty="0" smtClean="0"/>
              <a:t>Levert grondstoffen en je kan er aan verkopen</a:t>
            </a:r>
          </a:p>
          <a:p>
            <a:pPr marL="0" indent="0">
              <a:buNone/>
            </a:pPr>
            <a:endParaRPr lang="nl-NL" dirty="0"/>
          </a:p>
        </p:txBody>
      </p:sp>
    </p:spTree>
    <p:extLst>
      <p:ext uri="{BB962C8B-B14F-4D97-AF65-F5344CB8AC3E}">
        <p14:creationId xmlns:p14="http://schemas.microsoft.com/office/powerpoint/2010/main" val="320166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Verdieping voor de betere in GS</a:t>
            </a:r>
            <a:endParaRPr lang="nl-NL" dirty="0"/>
          </a:p>
        </p:txBody>
      </p:sp>
      <p:sp>
        <p:nvSpPr>
          <p:cNvPr id="3" name="Tijdelijke aanduiding voor inhoud 2"/>
          <p:cNvSpPr>
            <a:spLocks noGrp="1"/>
          </p:cNvSpPr>
          <p:nvPr>
            <p:ph sz="quarter" idx="1"/>
          </p:nvPr>
        </p:nvSpPr>
        <p:spPr/>
        <p:txBody>
          <a:bodyPr/>
          <a:lstStyle/>
          <a:p>
            <a:r>
              <a:rPr lang="nl-NL" dirty="0" smtClean="0"/>
              <a:t>Er waren nog meer problemen in Europa. Honderden jaren had de Balkan bij Turkije gehoord. Grieken, Roemenen, Bulgaren en Serven kwamen in opstand en riepen zelfstandige staten uit. Bosnië en Hercegovina werden weer overgenomen door Oostenrijk-Hongarije. Serven waren woedend op hen.</a:t>
            </a:r>
            <a:endParaRPr lang="nl-NL" dirty="0"/>
          </a:p>
        </p:txBody>
      </p:sp>
    </p:spTree>
    <p:extLst>
      <p:ext uri="{BB962C8B-B14F-4D97-AF65-F5344CB8AC3E}">
        <p14:creationId xmlns:p14="http://schemas.microsoft.com/office/powerpoint/2010/main" val="308883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stonden tegenover elkaar???</a:t>
            </a:r>
            <a:endParaRPr lang="nl-NL" dirty="0"/>
          </a:p>
        </p:txBody>
      </p:sp>
      <p:sp>
        <p:nvSpPr>
          <p:cNvPr id="3" name="Tijdelijke aanduiding voor inhoud 2"/>
          <p:cNvSpPr>
            <a:spLocks noGrp="1"/>
          </p:cNvSpPr>
          <p:nvPr>
            <p:ph sz="quarter" idx="2"/>
          </p:nvPr>
        </p:nvSpPr>
        <p:spPr/>
        <p:txBody>
          <a:bodyPr>
            <a:normAutofit/>
          </a:bodyPr>
          <a:lstStyle/>
          <a:p>
            <a:r>
              <a:rPr lang="nl-NL" dirty="0" smtClean="0"/>
              <a:t>Duitsland</a:t>
            </a:r>
          </a:p>
          <a:p>
            <a:r>
              <a:rPr lang="nl-NL" dirty="0" smtClean="0"/>
              <a:t>Oostenrijk-Hongarije</a:t>
            </a:r>
          </a:p>
          <a:p>
            <a:r>
              <a:rPr lang="nl-NL" dirty="0" smtClean="0"/>
              <a:t>Italië(1914 haakte ze af)</a:t>
            </a:r>
          </a:p>
          <a:p>
            <a:endParaRPr lang="nl-NL" dirty="0"/>
          </a:p>
        </p:txBody>
      </p:sp>
      <p:sp>
        <p:nvSpPr>
          <p:cNvPr id="4" name="Tijdelijke aanduiding voor inhoud 3"/>
          <p:cNvSpPr>
            <a:spLocks noGrp="1"/>
          </p:cNvSpPr>
          <p:nvPr>
            <p:ph sz="quarter" idx="4"/>
          </p:nvPr>
        </p:nvSpPr>
        <p:spPr/>
        <p:txBody>
          <a:bodyPr/>
          <a:lstStyle/>
          <a:p>
            <a:pPr marL="0" indent="0">
              <a:buNone/>
            </a:pPr>
            <a:endParaRPr lang="nl-NL" dirty="0"/>
          </a:p>
        </p:txBody>
      </p:sp>
      <p:sp>
        <p:nvSpPr>
          <p:cNvPr id="5" name="Tijdelijke aanduiding voor tekst 4"/>
          <p:cNvSpPr>
            <a:spLocks noGrp="1"/>
          </p:cNvSpPr>
          <p:nvPr>
            <p:ph type="body" sz="quarter" idx="1"/>
          </p:nvPr>
        </p:nvSpPr>
        <p:spPr/>
        <p:txBody>
          <a:bodyPr/>
          <a:lstStyle/>
          <a:p>
            <a:endParaRPr lang="nl-NL"/>
          </a:p>
        </p:txBody>
      </p:sp>
      <p:sp>
        <p:nvSpPr>
          <p:cNvPr id="6" name="Tijdelijke aanduiding voor tekst 5"/>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426193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stonden tegenover elkaar???</a:t>
            </a:r>
            <a:endParaRPr lang="nl-NL" dirty="0"/>
          </a:p>
        </p:txBody>
      </p:sp>
      <p:sp>
        <p:nvSpPr>
          <p:cNvPr id="3" name="Tijdelijke aanduiding voor inhoud 2"/>
          <p:cNvSpPr>
            <a:spLocks noGrp="1"/>
          </p:cNvSpPr>
          <p:nvPr>
            <p:ph sz="quarter" idx="2"/>
          </p:nvPr>
        </p:nvSpPr>
        <p:spPr/>
        <p:txBody>
          <a:bodyPr>
            <a:normAutofit/>
          </a:bodyPr>
          <a:lstStyle/>
          <a:p>
            <a:r>
              <a:rPr lang="nl-NL" dirty="0" smtClean="0"/>
              <a:t>Duitsland</a:t>
            </a:r>
          </a:p>
          <a:p>
            <a:r>
              <a:rPr lang="nl-NL" dirty="0" smtClean="0"/>
              <a:t>Oostenrijk-Hongarije</a:t>
            </a:r>
          </a:p>
          <a:p>
            <a:r>
              <a:rPr lang="nl-NL" dirty="0" smtClean="0"/>
              <a:t>Italië</a:t>
            </a:r>
          </a:p>
          <a:p>
            <a:endParaRPr lang="nl-NL" dirty="0"/>
          </a:p>
        </p:txBody>
      </p:sp>
      <p:sp>
        <p:nvSpPr>
          <p:cNvPr id="4" name="Tijdelijke aanduiding voor inhoud 3"/>
          <p:cNvSpPr>
            <a:spLocks noGrp="1"/>
          </p:cNvSpPr>
          <p:nvPr>
            <p:ph sz="quarter" idx="4"/>
          </p:nvPr>
        </p:nvSpPr>
        <p:spPr/>
        <p:txBody>
          <a:bodyPr/>
          <a:lstStyle/>
          <a:p>
            <a:r>
              <a:rPr lang="nl-NL" dirty="0" smtClean="0"/>
              <a:t>Rusland</a:t>
            </a:r>
            <a:r>
              <a:rPr lang="nl-NL" sz="1050" dirty="0" smtClean="0"/>
              <a:t>(had slechte band met O-H, daardoor ook met Duitsland)</a:t>
            </a:r>
          </a:p>
          <a:p>
            <a:r>
              <a:rPr lang="nl-NL" dirty="0" smtClean="0"/>
              <a:t>Frankrijk</a:t>
            </a:r>
          </a:p>
          <a:p>
            <a:r>
              <a:rPr lang="nl-NL" dirty="0" smtClean="0"/>
              <a:t>Engeland</a:t>
            </a:r>
          </a:p>
          <a:p>
            <a:endParaRPr lang="nl-NL" dirty="0"/>
          </a:p>
        </p:txBody>
      </p:sp>
      <p:sp>
        <p:nvSpPr>
          <p:cNvPr id="5" name="Tijdelijke aanduiding voor tekst 4"/>
          <p:cNvSpPr>
            <a:spLocks noGrp="1"/>
          </p:cNvSpPr>
          <p:nvPr>
            <p:ph type="body" sz="quarter" idx="1"/>
          </p:nvPr>
        </p:nvSpPr>
        <p:spPr/>
        <p:txBody>
          <a:bodyPr/>
          <a:lstStyle/>
          <a:p>
            <a:endParaRPr lang="nl-NL"/>
          </a:p>
        </p:txBody>
      </p:sp>
      <p:sp>
        <p:nvSpPr>
          <p:cNvPr id="6" name="Tijdelijke aanduiding voor tekst 5"/>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223266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stonden tegenover elkaar???</a:t>
            </a:r>
            <a:endParaRPr lang="nl-NL" dirty="0"/>
          </a:p>
        </p:txBody>
      </p:sp>
      <p:sp>
        <p:nvSpPr>
          <p:cNvPr id="3" name="Tijdelijke aanduiding voor inhoud 2"/>
          <p:cNvSpPr>
            <a:spLocks noGrp="1"/>
          </p:cNvSpPr>
          <p:nvPr>
            <p:ph sz="quarter" idx="2"/>
          </p:nvPr>
        </p:nvSpPr>
        <p:spPr/>
        <p:txBody>
          <a:bodyPr>
            <a:normAutofit lnSpcReduction="10000"/>
          </a:bodyPr>
          <a:lstStyle/>
          <a:p>
            <a:r>
              <a:rPr lang="nl-NL" dirty="0" smtClean="0"/>
              <a:t>Duitsland</a:t>
            </a:r>
          </a:p>
          <a:p>
            <a:r>
              <a:rPr lang="nl-NL" dirty="0" smtClean="0"/>
              <a:t>Oostenrijk-Hongarije</a:t>
            </a:r>
          </a:p>
          <a:p>
            <a:r>
              <a:rPr lang="nl-NL" dirty="0" smtClean="0"/>
              <a:t>Italië</a:t>
            </a:r>
          </a:p>
          <a:p>
            <a:endParaRPr lang="nl-NL" dirty="0"/>
          </a:p>
          <a:p>
            <a:pPr marL="0" indent="0">
              <a:buNone/>
            </a:pPr>
            <a:r>
              <a:rPr lang="nl-NL" dirty="0" err="1" smtClean="0"/>
              <a:t>Driebond</a:t>
            </a:r>
            <a:r>
              <a:rPr lang="nl-NL" dirty="0" smtClean="0"/>
              <a:t> Bondgenootschap</a:t>
            </a:r>
          </a:p>
          <a:p>
            <a:pPr marL="0" indent="0">
              <a:buNone/>
            </a:pPr>
            <a:r>
              <a:rPr lang="nl-NL" dirty="0" smtClean="0"/>
              <a:t>Centralen</a:t>
            </a:r>
            <a:endParaRPr lang="nl-NL" dirty="0"/>
          </a:p>
        </p:txBody>
      </p:sp>
      <p:sp>
        <p:nvSpPr>
          <p:cNvPr id="4" name="Tijdelijke aanduiding voor inhoud 3"/>
          <p:cNvSpPr>
            <a:spLocks noGrp="1"/>
          </p:cNvSpPr>
          <p:nvPr>
            <p:ph sz="quarter" idx="4"/>
          </p:nvPr>
        </p:nvSpPr>
        <p:spPr/>
        <p:txBody>
          <a:bodyPr/>
          <a:lstStyle/>
          <a:p>
            <a:r>
              <a:rPr lang="nl-NL" dirty="0" smtClean="0"/>
              <a:t>Rusland</a:t>
            </a:r>
            <a:r>
              <a:rPr lang="nl-NL" sz="1050" dirty="0" smtClean="0"/>
              <a:t>(had slechte band met O-H, daardoor ook met Duitsland)</a:t>
            </a:r>
          </a:p>
          <a:p>
            <a:r>
              <a:rPr lang="nl-NL" dirty="0" smtClean="0"/>
              <a:t>Frankrijk</a:t>
            </a:r>
          </a:p>
          <a:p>
            <a:r>
              <a:rPr lang="nl-NL" dirty="0" smtClean="0"/>
              <a:t>Engeland</a:t>
            </a:r>
          </a:p>
          <a:p>
            <a:endParaRPr lang="nl-NL" dirty="0"/>
          </a:p>
          <a:p>
            <a:pPr marL="0" indent="0">
              <a:buNone/>
            </a:pPr>
            <a:r>
              <a:rPr lang="nl-NL" dirty="0" smtClean="0"/>
              <a:t>Triple Entente</a:t>
            </a:r>
          </a:p>
          <a:p>
            <a:pPr marL="0" indent="0">
              <a:buNone/>
            </a:pPr>
            <a:r>
              <a:rPr lang="nl-NL" dirty="0" smtClean="0"/>
              <a:t>Geallieerden</a:t>
            </a:r>
            <a:endParaRPr lang="nl-NL" dirty="0"/>
          </a:p>
        </p:txBody>
      </p:sp>
      <p:sp>
        <p:nvSpPr>
          <p:cNvPr id="5" name="Tijdelijke aanduiding voor tekst 4"/>
          <p:cNvSpPr>
            <a:spLocks noGrp="1"/>
          </p:cNvSpPr>
          <p:nvPr>
            <p:ph type="body" sz="quarter" idx="1"/>
          </p:nvPr>
        </p:nvSpPr>
        <p:spPr/>
        <p:txBody>
          <a:bodyPr/>
          <a:lstStyle/>
          <a:p>
            <a:r>
              <a:rPr lang="nl-NL" dirty="0"/>
              <a:t>Centralen</a:t>
            </a:r>
          </a:p>
        </p:txBody>
      </p:sp>
      <p:sp>
        <p:nvSpPr>
          <p:cNvPr id="6" name="Tijdelijke aanduiding voor tekst 5"/>
          <p:cNvSpPr>
            <a:spLocks noGrp="1"/>
          </p:cNvSpPr>
          <p:nvPr>
            <p:ph type="body" sz="quarter" idx="3"/>
          </p:nvPr>
        </p:nvSpPr>
        <p:spPr/>
        <p:txBody>
          <a:bodyPr/>
          <a:lstStyle/>
          <a:p>
            <a:r>
              <a:rPr lang="nl-NL" dirty="0"/>
              <a:t>Geallieerden</a:t>
            </a:r>
          </a:p>
          <a:p>
            <a:endParaRPr lang="nl-NL" dirty="0"/>
          </a:p>
        </p:txBody>
      </p:sp>
    </p:spTree>
    <p:extLst>
      <p:ext uri="{BB962C8B-B14F-4D97-AF65-F5344CB8AC3E}">
        <p14:creationId xmlns:p14="http://schemas.microsoft.com/office/powerpoint/2010/main" val="397529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Bondgenootschap</a:t>
            </a:r>
            <a:endParaRPr lang="nl-NL" dirty="0"/>
          </a:p>
        </p:txBody>
      </p:sp>
      <p:sp>
        <p:nvSpPr>
          <p:cNvPr id="3" name="Tijdelijke aanduiding voor inhoud 2"/>
          <p:cNvSpPr>
            <a:spLocks noGrp="1"/>
          </p:cNvSpPr>
          <p:nvPr>
            <p:ph sz="quarter" idx="1"/>
          </p:nvPr>
        </p:nvSpPr>
        <p:spPr/>
        <p:txBody>
          <a:bodyPr/>
          <a:lstStyle/>
          <a:p>
            <a:r>
              <a:rPr lang="nl-NL" dirty="0" smtClean="0"/>
              <a:t>Het geeft een veilig gevoel, maar ook de verplichting om mee te vechten met een land als er een oorlog is.</a:t>
            </a:r>
          </a:p>
          <a:p>
            <a:endParaRPr lang="nl-NL" dirty="0"/>
          </a:p>
          <a:p>
            <a:r>
              <a:rPr lang="nl-NL" dirty="0" smtClean="0"/>
              <a:t>Er was toentertijd ook grote bewondering voor het leger: Militarisme. Mensen zagen het als een bewonderenswaardig iets. Iets moralistisch.</a:t>
            </a:r>
            <a:endParaRPr lang="nl-NL" dirty="0"/>
          </a:p>
        </p:txBody>
      </p:sp>
    </p:spTree>
    <p:extLst>
      <p:ext uri="{BB962C8B-B14F-4D97-AF65-F5344CB8AC3E}">
        <p14:creationId xmlns:p14="http://schemas.microsoft.com/office/powerpoint/2010/main" val="221774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is er in het voordeel?</a:t>
            </a:r>
            <a:endParaRPr lang="nl-NL" dirty="0"/>
          </a:p>
        </p:txBody>
      </p:sp>
      <p:sp>
        <p:nvSpPr>
          <p:cNvPr id="3" name="Tijdelijke aanduiding voor inhoud 2"/>
          <p:cNvSpPr>
            <a:spLocks noGrp="1"/>
          </p:cNvSpPr>
          <p:nvPr>
            <p:ph sz="quarter" idx="1"/>
          </p:nvPr>
        </p:nvSpPr>
        <p:spPr/>
        <p:txBody>
          <a:bodyPr/>
          <a:lstStyle/>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052736"/>
            <a:ext cx="5760640" cy="556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43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Welke druppel deed de drempel overlopen</a:t>
            </a:r>
            <a:endParaRPr lang="nl-NL" dirty="0"/>
          </a:p>
        </p:txBody>
      </p:sp>
      <p:sp>
        <p:nvSpPr>
          <p:cNvPr id="3" name="Tijdelijke aanduiding voor inhoud 2"/>
          <p:cNvSpPr>
            <a:spLocks noGrp="1"/>
          </p:cNvSpPr>
          <p:nvPr>
            <p:ph sz="quarter" idx="1"/>
          </p:nvPr>
        </p:nvSpPr>
        <p:spPr/>
        <p:txBody>
          <a:bodyPr/>
          <a:lstStyle/>
          <a:p>
            <a:r>
              <a:rPr lang="nl-NL" dirty="0" smtClean="0"/>
              <a:t>Een Duitse generaal maakte een slim plan waarmee een </a:t>
            </a:r>
            <a:r>
              <a:rPr lang="nl-NL" dirty="0" err="1" smtClean="0"/>
              <a:t>tweefrontenoorlog</a:t>
            </a:r>
            <a:r>
              <a:rPr lang="nl-NL" dirty="0" smtClean="0"/>
              <a:t> gewonnen kon worden.</a:t>
            </a:r>
          </a:p>
          <a:p>
            <a:endParaRPr lang="nl-NL" dirty="0"/>
          </a:p>
          <a:p>
            <a:r>
              <a:rPr lang="nl-NL" dirty="0" smtClean="0"/>
              <a:t>Lezen blz. 24 vanaf: In 1914 sloeg de vlam in de pan….</a:t>
            </a:r>
          </a:p>
          <a:p>
            <a:endParaRPr lang="nl-NL" dirty="0" smtClean="0"/>
          </a:p>
        </p:txBody>
      </p:sp>
    </p:spTree>
    <p:extLst>
      <p:ext uri="{BB962C8B-B14F-4D97-AF65-F5344CB8AC3E}">
        <p14:creationId xmlns:p14="http://schemas.microsoft.com/office/powerpoint/2010/main" val="3590393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enthousiasme</a:t>
            </a:r>
            <a:endParaRPr lang="nl-NL" dirty="0"/>
          </a:p>
        </p:txBody>
      </p:sp>
      <p:sp>
        <p:nvSpPr>
          <p:cNvPr id="3" name="Tijdelijke aanduiding voor inhoud 2"/>
          <p:cNvSpPr>
            <a:spLocks noGrp="1"/>
          </p:cNvSpPr>
          <p:nvPr>
            <p:ph sz="quarter" idx="1"/>
          </p:nvPr>
        </p:nvSpPr>
        <p:spPr/>
        <p:txBody>
          <a:bodyPr/>
          <a:lstStyle/>
          <a:p>
            <a:r>
              <a:rPr lang="nl-NL" dirty="0" smtClean="0"/>
              <a:t>De Britten hadden geen goot beroepsleger, toch waren er vele tienduizenden enthousiast om toe te treden. </a:t>
            </a:r>
          </a:p>
          <a:p>
            <a:endParaRPr lang="nl-NL" dirty="0"/>
          </a:p>
          <a:p>
            <a:r>
              <a:rPr lang="nl-NL" dirty="0" smtClean="0"/>
              <a:t>Iedereen verwachtte een korte heldhaftige oorlog</a:t>
            </a:r>
          </a:p>
          <a:p>
            <a:pPr marL="0" indent="0">
              <a:buNone/>
            </a:pPr>
            <a:endParaRPr lang="nl-NL" dirty="0"/>
          </a:p>
          <a:p>
            <a:pPr marL="0" indent="0">
              <a:buNone/>
            </a:pPr>
            <a:r>
              <a:rPr lang="nl-NL" dirty="0" smtClean="0"/>
              <a:t/>
            </a:r>
            <a:br>
              <a:rPr lang="nl-NL" dirty="0" smtClean="0"/>
            </a:br>
            <a:endParaRPr lang="nl-NL" dirty="0"/>
          </a:p>
        </p:txBody>
      </p:sp>
    </p:spTree>
    <p:extLst>
      <p:ext uri="{BB962C8B-B14F-4D97-AF65-F5344CB8AC3E}">
        <p14:creationId xmlns:p14="http://schemas.microsoft.com/office/powerpoint/2010/main" val="419104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enthousiasme</a:t>
            </a:r>
            <a:endParaRPr lang="nl-NL" dirty="0"/>
          </a:p>
        </p:txBody>
      </p:sp>
      <p:sp>
        <p:nvSpPr>
          <p:cNvPr id="3" name="Tijdelijke aanduiding voor inhoud 2"/>
          <p:cNvSpPr>
            <a:spLocks noGrp="1"/>
          </p:cNvSpPr>
          <p:nvPr>
            <p:ph sz="quarter" idx="1"/>
          </p:nvPr>
        </p:nvSpPr>
        <p:spPr/>
        <p:txBody>
          <a:bodyPr/>
          <a:lstStyle/>
          <a:p>
            <a:r>
              <a:rPr lang="nl-NL" dirty="0" smtClean="0"/>
              <a:t>De Britten hadden geen goot beroepsleger, toch waren er vele tienduizenden enthousiast om toe te treden.</a:t>
            </a:r>
            <a:br>
              <a:rPr lang="nl-NL" dirty="0" smtClean="0"/>
            </a:b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581025"/>
            <a:ext cx="38385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89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Eerste Wereldoorlog 1914-1918</a:t>
            </a:r>
            <a:endParaRPr lang="nl-NL" dirty="0"/>
          </a:p>
        </p:txBody>
      </p:sp>
      <p:sp>
        <p:nvSpPr>
          <p:cNvPr id="3" name="Tijdelijke aanduiding voor inhoud 2"/>
          <p:cNvSpPr>
            <a:spLocks noGrp="1"/>
          </p:cNvSpPr>
          <p:nvPr>
            <p:ph sz="quarter" idx="1"/>
          </p:nvPr>
        </p:nvSpPr>
        <p:spPr/>
        <p:txBody>
          <a:bodyPr/>
          <a:lstStyle/>
          <a:p>
            <a:r>
              <a:rPr lang="nl-NL" dirty="0" smtClean="0"/>
              <a:t>Theo Maassen: “Toen de 80-jarige oorlog, 40 jaar bezig was dachten ze echt niet: Eindelijk, we zijn op de helft.”</a:t>
            </a:r>
          </a:p>
          <a:p>
            <a:endParaRPr lang="nl-NL" dirty="0"/>
          </a:p>
          <a:p>
            <a:pPr marL="0" indent="0">
              <a:buNone/>
            </a:pPr>
            <a:r>
              <a:rPr lang="nl-NL" dirty="0" smtClean="0"/>
              <a:t/>
            </a:r>
            <a:br>
              <a:rPr lang="nl-NL" dirty="0" smtClean="0"/>
            </a:br>
            <a:r>
              <a:rPr lang="nl-NL" dirty="0" smtClean="0"/>
              <a:t/>
            </a:r>
            <a:br>
              <a:rPr lang="nl-NL" dirty="0" smtClean="0"/>
            </a:br>
            <a:endParaRPr lang="nl-NL" dirty="0"/>
          </a:p>
        </p:txBody>
      </p:sp>
    </p:spTree>
    <p:extLst>
      <p:ext uri="{BB962C8B-B14F-4D97-AF65-F5344CB8AC3E}">
        <p14:creationId xmlns:p14="http://schemas.microsoft.com/office/powerpoint/2010/main" val="122179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verloop van de oorlog</a:t>
            </a:r>
            <a:endParaRPr lang="nl-NL" dirty="0"/>
          </a:p>
        </p:txBody>
      </p:sp>
      <p:sp>
        <p:nvSpPr>
          <p:cNvPr id="3" name="Tijdelijke aanduiding voor inhoud 2"/>
          <p:cNvSpPr>
            <a:spLocks noGrp="1"/>
          </p:cNvSpPr>
          <p:nvPr>
            <p:ph sz="quarter" idx="1"/>
          </p:nvPr>
        </p:nvSpPr>
        <p:spPr/>
        <p:txBody>
          <a:bodyPr>
            <a:normAutofit/>
          </a:bodyPr>
          <a:lstStyle/>
          <a:p>
            <a:r>
              <a:rPr lang="nl-NL" dirty="0" smtClean="0"/>
              <a:t>Engelse Generaal </a:t>
            </a:r>
            <a:r>
              <a:rPr lang="nl-NL" dirty="0" err="1" smtClean="0"/>
              <a:t>Haig</a:t>
            </a:r>
            <a:r>
              <a:rPr lang="nl-NL" dirty="0" smtClean="0"/>
              <a:t>: ‘1 juli 1916, we gaan een week lang de Duitsers beschieten, zodat er niks van hun loopgraven overblijft. We trappen daarna een bal naar de Duitse linies. De eerste die de bal vindt krijgt een grote beloning. It’s </a:t>
            </a:r>
            <a:r>
              <a:rPr lang="nl-NL" dirty="0" err="1" smtClean="0"/>
              <a:t>like</a:t>
            </a:r>
            <a:r>
              <a:rPr lang="nl-NL" dirty="0" smtClean="0"/>
              <a:t> a walk in the park.’</a:t>
            </a:r>
            <a:br>
              <a:rPr lang="nl-NL" dirty="0" smtClean="0"/>
            </a:br>
            <a:r>
              <a:rPr lang="nl-NL" dirty="0" smtClean="0"/>
              <a:t/>
            </a:r>
            <a:br>
              <a:rPr lang="nl-NL" dirty="0" smtClean="0"/>
            </a:br>
            <a:endParaRPr lang="nl-NL" dirty="0"/>
          </a:p>
        </p:txBody>
      </p:sp>
    </p:spTree>
    <p:extLst>
      <p:ext uri="{BB962C8B-B14F-4D97-AF65-F5344CB8AC3E}">
        <p14:creationId xmlns:p14="http://schemas.microsoft.com/office/powerpoint/2010/main" val="170452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verloop van de oorlog</a:t>
            </a:r>
            <a:endParaRPr lang="nl-NL" dirty="0"/>
          </a:p>
        </p:txBody>
      </p:sp>
      <p:sp>
        <p:nvSpPr>
          <p:cNvPr id="3" name="Tijdelijke aanduiding voor inhoud 2"/>
          <p:cNvSpPr>
            <a:spLocks noGrp="1"/>
          </p:cNvSpPr>
          <p:nvPr>
            <p:ph sz="quarter" idx="1"/>
          </p:nvPr>
        </p:nvSpPr>
        <p:spPr/>
        <p:txBody>
          <a:bodyPr>
            <a:normAutofit fontScale="92500"/>
          </a:bodyPr>
          <a:lstStyle/>
          <a:p>
            <a:r>
              <a:rPr lang="nl-NL" dirty="0" smtClean="0"/>
              <a:t>Engelse Generaal </a:t>
            </a:r>
            <a:r>
              <a:rPr lang="nl-NL" dirty="0" err="1" smtClean="0"/>
              <a:t>Haig</a:t>
            </a:r>
            <a:r>
              <a:rPr lang="nl-NL" dirty="0" smtClean="0"/>
              <a:t>: ‘1 juli 1916, we gaan een week lang de Duitsers beschieten, zodat er niks van hun loopgraven overblijft. We trappen daarna een bal naar de Duitse linies. De eerste die de bal vindt krijgt een grote beloning. It’s </a:t>
            </a:r>
            <a:r>
              <a:rPr lang="nl-NL" dirty="0" err="1" smtClean="0"/>
              <a:t>like</a:t>
            </a:r>
            <a:r>
              <a:rPr lang="nl-NL" dirty="0" smtClean="0"/>
              <a:t> a walk in the park.’</a:t>
            </a:r>
            <a:br>
              <a:rPr lang="nl-NL" dirty="0" smtClean="0"/>
            </a:br>
            <a:r>
              <a:rPr lang="nl-NL" dirty="0" smtClean="0"/>
              <a:t/>
            </a:r>
            <a:br>
              <a:rPr lang="nl-NL" dirty="0" smtClean="0"/>
            </a:br>
            <a:r>
              <a:rPr lang="nl-NL" dirty="0" smtClean="0"/>
              <a:t>De Duitsers hadden zich echter goed ingegraven en voldoende machinegeweren om dit tegen te gaan:</a:t>
            </a:r>
          </a:p>
          <a:p>
            <a:pPr marL="0" indent="0">
              <a:buNone/>
            </a:pPr>
            <a:r>
              <a:rPr lang="nl-NL" dirty="0" smtClean="0"/>
              <a:t>    21.392 Britten sneuvelden. 35000 raakten gewond.</a:t>
            </a:r>
            <a:endParaRPr lang="nl-NL" dirty="0"/>
          </a:p>
          <a:p>
            <a:r>
              <a:rPr lang="nl-NL" dirty="0">
                <a:hlinkClick r:id="rId2"/>
              </a:rPr>
              <a:t>http://www.youtube.com/watch?v=VYWlhwmxg7g</a:t>
            </a:r>
            <a:endParaRPr lang="nl-NL" dirty="0"/>
          </a:p>
        </p:txBody>
      </p:sp>
    </p:spTree>
    <p:extLst>
      <p:ext uri="{BB962C8B-B14F-4D97-AF65-F5344CB8AC3E}">
        <p14:creationId xmlns:p14="http://schemas.microsoft.com/office/powerpoint/2010/main" val="329423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Verloop</a:t>
            </a:r>
            <a:endParaRPr lang="nl-NL" dirty="0"/>
          </a:p>
        </p:txBody>
      </p:sp>
      <p:sp>
        <p:nvSpPr>
          <p:cNvPr id="3" name="Tijdelijke aanduiding voor inhoud 2"/>
          <p:cNvSpPr>
            <a:spLocks noGrp="1"/>
          </p:cNvSpPr>
          <p:nvPr>
            <p:ph sz="quarter" idx="2"/>
          </p:nvPr>
        </p:nvSpPr>
        <p:spPr/>
        <p:txBody>
          <a:bodyPr/>
          <a:lstStyle/>
          <a:p>
            <a:r>
              <a:rPr lang="nl-NL" dirty="0" smtClean="0"/>
              <a:t>Eerste aanvalsplan mislukt</a:t>
            </a:r>
          </a:p>
          <a:p>
            <a:r>
              <a:rPr lang="nl-NL" dirty="0" smtClean="0"/>
              <a:t>Daardoor op twee fronten oorlog voeren</a:t>
            </a:r>
            <a:endParaRPr lang="nl-NL" dirty="0"/>
          </a:p>
        </p:txBody>
      </p:sp>
      <p:sp>
        <p:nvSpPr>
          <p:cNvPr id="4" name="Tijdelijke aanduiding voor inhoud 3"/>
          <p:cNvSpPr>
            <a:spLocks noGrp="1"/>
          </p:cNvSpPr>
          <p:nvPr>
            <p:ph sz="quarter" idx="4"/>
          </p:nvPr>
        </p:nvSpPr>
        <p:spPr/>
        <p:txBody>
          <a:bodyPr/>
          <a:lstStyle/>
          <a:p>
            <a:endParaRPr lang="nl-NL" dirty="0"/>
          </a:p>
        </p:txBody>
      </p:sp>
      <p:sp>
        <p:nvSpPr>
          <p:cNvPr id="5" name="Tijdelijke aanduiding voor tekst 4"/>
          <p:cNvSpPr>
            <a:spLocks noGrp="1"/>
          </p:cNvSpPr>
          <p:nvPr>
            <p:ph type="body" sz="quarter" idx="1"/>
          </p:nvPr>
        </p:nvSpPr>
        <p:spPr/>
        <p:txBody>
          <a:bodyPr/>
          <a:lstStyle/>
          <a:p>
            <a:r>
              <a:rPr lang="nl-NL" dirty="0" smtClean="0"/>
              <a:t>Centralen</a:t>
            </a:r>
            <a:endParaRPr lang="nl-NL" dirty="0"/>
          </a:p>
        </p:txBody>
      </p:sp>
      <p:sp>
        <p:nvSpPr>
          <p:cNvPr id="6" name="Tijdelijke aanduiding voor tekst 5"/>
          <p:cNvSpPr>
            <a:spLocks noGrp="1"/>
          </p:cNvSpPr>
          <p:nvPr>
            <p:ph type="body" sz="quarter" idx="3"/>
          </p:nvPr>
        </p:nvSpPr>
        <p:spPr/>
        <p:txBody>
          <a:bodyPr/>
          <a:lstStyle/>
          <a:p>
            <a:r>
              <a:rPr lang="nl-NL" dirty="0" smtClean="0"/>
              <a:t>Geallieerden</a:t>
            </a:r>
            <a:endParaRPr lang="nl-NL" dirty="0"/>
          </a:p>
        </p:txBody>
      </p:sp>
    </p:spTree>
    <p:extLst>
      <p:ext uri="{BB962C8B-B14F-4D97-AF65-F5344CB8AC3E}">
        <p14:creationId xmlns:p14="http://schemas.microsoft.com/office/powerpoint/2010/main" val="252432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2"/>
          </p:nvPr>
        </p:nvSpPr>
        <p:spPr/>
        <p:txBody>
          <a:bodyPr/>
          <a:lstStyle/>
          <a:p>
            <a:r>
              <a:rPr lang="nl-NL" dirty="0" smtClean="0"/>
              <a:t>Eerste aanvalsplan mislukt</a:t>
            </a:r>
          </a:p>
          <a:p>
            <a:r>
              <a:rPr lang="nl-NL" dirty="0" smtClean="0"/>
              <a:t>Daardoor op twee fronten oorlog voeren</a:t>
            </a:r>
            <a:endParaRPr lang="nl-NL" dirty="0"/>
          </a:p>
        </p:txBody>
      </p:sp>
      <p:sp>
        <p:nvSpPr>
          <p:cNvPr id="4" name="Tijdelijke aanduiding voor inhoud 3"/>
          <p:cNvSpPr>
            <a:spLocks noGrp="1"/>
          </p:cNvSpPr>
          <p:nvPr>
            <p:ph sz="quarter" idx="4"/>
          </p:nvPr>
        </p:nvSpPr>
        <p:spPr/>
        <p:txBody>
          <a:bodyPr/>
          <a:lstStyle/>
          <a:p>
            <a:r>
              <a:rPr lang="nl-NL" dirty="0" smtClean="0"/>
              <a:t>Hield stand in België en Noord-Frankrijk</a:t>
            </a:r>
            <a:endParaRPr lang="nl-NL" dirty="0"/>
          </a:p>
        </p:txBody>
      </p:sp>
      <p:sp>
        <p:nvSpPr>
          <p:cNvPr id="5" name="Tijdelijke aanduiding voor tekst 4"/>
          <p:cNvSpPr>
            <a:spLocks noGrp="1"/>
          </p:cNvSpPr>
          <p:nvPr>
            <p:ph type="body" sz="quarter" idx="1"/>
          </p:nvPr>
        </p:nvSpPr>
        <p:spPr/>
        <p:txBody>
          <a:bodyPr/>
          <a:lstStyle/>
          <a:p>
            <a:r>
              <a:rPr lang="nl-NL" dirty="0" smtClean="0"/>
              <a:t>Centralen</a:t>
            </a:r>
            <a:endParaRPr lang="nl-NL" dirty="0"/>
          </a:p>
        </p:txBody>
      </p:sp>
      <p:sp>
        <p:nvSpPr>
          <p:cNvPr id="6" name="Tijdelijke aanduiding voor tekst 5"/>
          <p:cNvSpPr>
            <a:spLocks noGrp="1"/>
          </p:cNvSpPr>
          <p:nvPr>
            <p:ph type="body" sz="quarter" idx="3"/>
          </p:nvPr>
        </p:nvSpPr>
        <p:spPr/>
        <p:txBody>
          <a:bodyPr/>
          <a:lstStyle/>
          <a:p>
            <a:r>
              <a:rPr lang="nl-NL" dirty="0" smtClean="0"/>
              <a:t>Geallieerden</a:t>
            </a:r>
            <a:endParaRPr lang="nl-NL" dirty="0"/>
          </a:p>
        </p:txBody>
      </p:sp>
    </p:spTree>
    <p:extLst>
      <p:ext uri="{BB962C8B-B14F-4D97-AF65-F5344CB8AC3E}">
        <p14:creationId xmlns:p14="http://schemas.microsoft.com/office/powerpoint/2010/main" val="30146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Breed front</a:t>
            </a:r>
            <a:endParaRPr lang="nl-NL"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59177" y="1600200"/>
            <a:ext cx="586059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Loopgraven</a:t>
            </a:r>
            <a:endParaRPr lang="nl-NL" dirty="0"/>
          </a:p>
        </p:txBody>
      </p:sp>
      <p:sp>
        <p:nvSpPr>
          <p:cNvPr id="3" name="Tijdelijke aanduiding voor inhoud 2"/>
          <p:cNvSpPr>
            <a:spLocks noGrp="1"/>
          </p:cNvSpPr>
          <p:nvPr>
            <p:ph sz="quarter" idx="1"/>
          </p:nvPr>
        </p:nvSpPr>
        <p:spPr/>
        <p:txBody>
          <a:bodyPr/>
          <a:lstStyle/>
          <a:p>
            <a:r>
              <a:rPr lang="nl-NL" dirty="0" smtClean="0"/>
              <a:t>Miljoenen soldaten tegenover elkaar in onneembare stellingen: Loopgraven</a:t>
            </a:r>
            <a:br>
              <a:rPr lang="nl-NL" dirty="0" smtClean="0"/>
            </a:b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29241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564904"/>
            <a:ext cx="38100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79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Loopgraven ondergronds</a:t>
            </a:r>
            <a:endParaRPr lang="nl-NL" dirty="0"/>
          </a:p>
        </p:txBody>
      </p:sp>
      <p:sp>
        <p:nvSpPr>
          <p:cNvPr id="3" name="Tijdelijke aanduiding voor inhoud 2"/>
          <p:cNvSpPr>
            <a:spLocks noGrp="1"/>
          </p:cNvSpPr>
          <p:nvPr>
            <p:ph sz="quarter" idx="1"/>
          </p:nvPr>
        </p:nvSpPr>
        <p:spPr/>
        <p:txBody>
          <a:bodyPr/>
          <a:lstStyle/>
          <a:p>
            <a:r>
              <a:rPr lang="nl-NL" dirty="0" smtClean="0"/>
              <a:t>Miljoenen soldaten tegenover elkaar in onneembare stellingen: Loopgraven</a:t>
            </a:r>
            <a:br>
              <a:rPr lang="nl-NL" dirty="0" smtClean="0"/>
            </a:b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29241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564904"/>
            <a:ext cx="38100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1" y="1916832"/>
            <a:ext cx="8643857" cy="48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91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Loopgraven</a:t>
            </a:r>
            <a:endParaRPr lang="nl-NL" dirty="0"/>
          </a:p>
        </p:txBody>
      </p:sp>
      <p:sp>
        <p:nvSpPr>
          <p:cNvPr id="3" name="Tijdelijke aanduiding voor inhoud 2"/>
          <p:cNvSpPr>
            <a:spLocks noGrp="1"/>
          </p:cNvSpPr>
          <p:nvPr>
            <p:ph sz="quarter" idx="1"/>
          </p:nvPr>
        </p:nvSpPr>
        <p:spPr/>
        <p:txBody>
          <a:bodyPr/>
          <a:lstStyle/>
          <a:p>
            <a:r>
              <a:rPr lang="nl-NL" dirty="0" smtClean="0"/>
              <a:t>Miljoenen soldaten tegenover elkaar in onneembare stellingen: Loopgraven</a:t>
            </a:r>
            <a:br>
              <a:rPr lang="nl-NL" dirty="0" smtClean="0"/>
            </a:b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29241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564904"/>
            <a:ext cx="38100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764704"/>
            <a:ext cx="8477177"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56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Loopgraven in het oosten februari 1915</a:t>
            </a:r>
            <a:endParaRPr lang="nl-NL" dirty="0"/>
          </a:p>
        </p:txBody>
      </p:sp>
      <p:sp>
        <p:nvSpPr>
          <p:cNvPr id="3" name="Tijdelijke aanduiding voor inhoud 2"/>
          <p:cNvSpPr>
            <a:spLocks noGrp="1"/>
          </p:cNvSpPr>
          <p:nvPr>
            <p:ph sz="quarter" idx="1"/>
          </p:nvPr>
        </p:nvSpPr>
        <p:spPr/>
        <p:txBody>
          <a:bodyPr/>
          <a:lstStyle/>
          <a:p>
            <a:r>
              <a:rPr lang="nl-NL" dirty="0" smtClean="0"/>
              <a:t>Rusland:</a:t>
            </a:r>
            <a:br>
              <a:rPr lang="nl-NL" dirty="0" smtClean="0"/>
            </a:br>
            <a:r>
              <a:rPr lang="nl-NL" dirty="0" smtClean="0"/>
              <a:t>- Slecht uitgerust</a:t>
            </a:r>
          </a:p>
          <a:p>
            <a:pPr marL="0" indent="0">
              <a:buNone/>
            </a:pPr>
            <a:r>
              <a:rPr lang="nl-NL" dirty="0" smtClean="0"/>
              <a:t>   - Tekort aan kogels, geweren, kanonnen, granaten,    kleding, voedsel, medische verzorging</a:t>
            </a:r>
          </a:p>
          <a:p>
            <a:pPr marL="0" indent="0">
              <a:buNone/>
            </a:pPr>
            <a:r>
              <a:rPr lang="nl-NL" dirty="0" smtClean="0"/>
              <a:t>    - Te weinig leidinggevenden</a:t>
            </a:r>
          </a:p>
          <a:p>
            <a:endParaRPr lang="nl-NL" dirty="0"/>
          </a:p>
          <a:p>
            <a:pPr marL="0" indent="0">
              <a:buNone/>
            </a:pPr>
            <a:r>
              <a:rPr lang="nl-NL" dirty="0" smtClean="0"/>
              <a:t>Gevolg:</a:t>
            </a:r>
            <a:endParaRPr lang="nl-NL" dirty="0"/>
          </a:p>
        </p:txBody>
      </p:sp>
    </p:spTree>
    <p:extLst>
      <p:ext uri="{BB962C8B-B14F-4D97-AF65-F5344CB8AC3E}">
        <p14:creationId xmlns:p14="http://schemas.microsoft.com/office/powerpoint/2010/main" val="378344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Loopgraven in het oosten februari 1915</a:t>
            </a:r>
            <a:endParaRPr lang="nl-NL" dirty="0"/>
          </a:p>
        </p:txBody>
      </p:sp>
      <p:sp>
        <p:nvSpPr>
          <p:cNvPr id="3" name="Tijdelijke aanduiding voor inhoud 2"/>
          <p:cNvSpPr>
            <a:spLocks noGrp="1"/>
          </p:cNvSpPr>
          <p:nvPr>
            <p:ph sz="quarter" idx="1"/>
          </p:nvPr>
        </p:nvSpPr>
        <p:spPr/>
        <p:txBody>
          <a:bodyPr/>
          <a:lstStyle/>
          <a:p>
            <a:r>
              <a:rPr lang="nl-NL" dirty="0" smtClean="0"/>
              <a:t>Rusland:</a:t>
            </a:r>
            <a:br>
              <a:rPr lang="nl-NL" dirty="0" smtClean="0"/>
            </a:br>
            <a:r>
              <a:rPr lang="nl-NL" dirty="0" smtClean="0"/>
              <a:t>- Slecht uitgerust</a:t>
            </a:r>
          </a:p>
          <a:p>
            <a:pPr marL="0" indent="0">
              <a:buNone/>
            </a:pPr>
            <a:r>
              <a:rPr lang="nl-NL" dirty="0" smtClean="0"/>
              <a:t>   - Tekort aan kogels, geweren, kanonnen, granaten,    kleding, voedsel, medische verzorging</a:t>
            </a:r>
          </a:p>
          <a:p>
            <a:pPr marL="0" indent="0">
              <a:buNone/>
            </a:pPr>
            <a:r>
              <a:rPr lang="nl-NL" dirty="0" smtClean="0"/>
              <a:t>    - Te weinig leidinggevenden</a:t>
            </a:r>
          </a:p>
          <a:p>
            <a:endParaRPr lang="nl-NL" dirty="0"/>
          </a:p>
          <a:p>
            <a:pPr marL="0" indent="0">
              <a:buNone/>
            </a:pPr>
            <a:r>
              <a:rPr lang="nl-NL" dirty="0" smtClean="0"/>
              <a:t>Gevolg: 12 maanden strijd: 4 miljoen doden</a:t>
            </a:r>
          </a:p>
          <a:p>
            <a:pPr marL="0" indent="0">
              <a:buNone/>
            </a:pPr>
            <a:r>
              <a:rPr lang="nl-NL" dirty="0" smtClean="0"/>
              <a:t>Ze werden letterlijk naar de slachtbank geleid</a:t>
            </a:r>
            <a:endParaRPr lang="nl-NL" dirty="0"/>
          </a:p>
        </p:txBody>
      </p:sp>
    </p:spTree>
    <p:extLst>
      <p:ext uri="{BB962C8B-B14F-4D97-AF65-F5344CB8AC3E}">
        <p14:creationId xmlns:p14="http://schemas.microsoft.com/office/powerpoint/2010/main" val="414799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Eerste Wereldoorlog 1914-1918</a:t>
            </a:r>
            <a:endParaRPr lang="nl-NL" dirty="0"/>
          </a:p>
        </p:txBody>
      </p:sp>
      <p:sp>
        <p:nvSpPr>
          <p:cNvPr id="3" name="Tijdelijke aanduiding voor inhoud 2"/>
          <p:cNvSpPr>
            <a:spLocks noGrp="1"/>
          </p:cNvSpPr>
          <p:nvPr>
            <p:ph sz="quarter" idx="1"/>
          </p:nvPr>
        </p:nvSpPr>
        <p:spPr/>
        <p:txBody>
          <a:bodyPr/>
          <a:lstStyle/>
          <a:p>
            <a:r>
              <a:rPr lang="nl-NL" dirty="0" smtClean="0"/>
              <a:t>Theo Maassen: “Toen de 80-jarige oorlog, 40 jaar bezig was dachten ze echt niet: Eindelijk, we zijn op de helft.”</a:t>
            </a:r>
          </a:p>
          <a:p>
            <a:endParaRPr lang="nl-NL" dirty="0"/>
          </a:p>
          <a:p>
            <a:r>
              <a:rPr lang="nl-NL" dirty="0" smtClean="0"/>
              <a:t>Oftewel, De Eerste wereldoorlog heette vroeger:</a:t>
            </a:r>
            <a:br>
              <a:rPr lang="nl-NL" dirty="0" smtClean="0"/>
            </a:br>
            <a:r>
              <a:rPr lang="nl-NL" dirty="0" smtClean="0"/>
              <a:t/>
            </a:r>
            <a:br>
              <a:rPr lang="nl-NL" dirty="0" smtClean="0"/>
            </a:br>
            <a:endParaRPr lang="nl-NL" dirty="0"/>
          </a:p>
        </p:txBody>
      </p:sp>
    </p:spTree>
    <p:extLst>
      <p:ext uri="{BB962C8B-B14F-4D97-AF65-F5344CB8AC3E}">
        <p14:creationId xmlns:p14="http://schemas.microsoft.com/office/powerpoint/2010/main" val="4211638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Industriële revolutie</a:t>
            </a:r>
            <a:endParaRPr lang="nl-NL" dirty="0"/>
          </a:p>
        </p:txBody>
      </p:sp>
      <p:sp>
        <p:nvSpPr>
          <p:cNvPr id="3" name="Tijdelijke aanduiding voor inhoud 2"/>
          <p:cNvSpPr>
            <a:spLocks noGrp="1"/>
          </p:cNvSpPr>
          <p:nvPr>
            <p:ph sz="quarter" idx="1"/>
          </p:nvPr>
        </p:nvSpPr>
        <p:spPr/>
        <p:txBody>
          <a:bodyPr/>
          <a:lstStyle/>
          <a:p>
            <a:r>
              <a:rPr lang="nl-NL" dirty="0" smtClean="0"/>
              <a:t>Met machinegeweren bediend door twee man konden duizenden worden vermoord.</a:t>
            </a:r>
          </a:p>
        </p:txBody>
      </p:sp>
    </p:spTree>
    <p:extLst>
      <p:ext uri="{BB962C8B-B14F-4D97-AF65-F5344CB8AC3E}">
        <p14:creationId xmlns:p14="http://schemas.microsoft.com/office/powerpoint/2010/main" val="150381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Industriële revolutie</a:t>
            </a:r>
            <a:endParaRPr lang="nl-NL" dirty="0"/>
          </a:p>
        </p:txBody>
      </p:sp>
      <p:sp>
        <p:nvSpPr>
          <p:cNvPr id="3" name="Tijdelijke aanduiding voor inhoud 2"/>
          <p:cNvSpPr>
            <a:spLocks noGrp="1"/>
          </p:cNvSpPr>
          <p:nvPr>
            <p:ph sz="quarter" idx="1"/>
          </p:nvPr>
        </p:nvSpPr>
        <p:spPr/>
        <p:txBody>
          <a:bodyPr/>
          <a:lstStyle/>
          <a:p>
            <a:r>
              <a:rPr lang="nl-NL" dirty="0" smtClean="0"/>
              <a:t>Met machinegeweren bediend door twee man konden duizenden worden vermoord.</a:t>
            </a:r>
          </a:p>
          <a:p>
            <a:r>
              <a:rPr lang="nl-NL" dirty="0" smtClean="0"/>
              <a:t>Duitse </a:t>
            </a:r>
            <a:r>
              <a:rPr lang="nl-NL" dirty="0" err="1" smtClean="0"/>
              <a:t>uitvindingen:Gifgas</a:t>
            </a:r>
            <a:r>
              <a:rPr lang="nl-NL" dirty="0" smtClean="0"/>
              <a:t> en vlammenwerper</a:t>
            </a: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23812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068960"/>
            <a:ext cx="4440535" cy="296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09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Industriële revolutie</a:t>
            </a:r>
            <a:endParaRPr lang="nl-NL" dirty="0"/>
          </a:p>
        </p:txBody>
      </p:sp>
      <p:sp>
        <p:nvSpPr>
          <p:cNvPr id="3" name="Tijdelijke aanduiding voor inhoud 2"/>
          <p:cNvSpPr>
            <a:spLocks noGrp="1"/>
          </p:cNvSpPr>
          <p:nvPr>
            <p:ph sz="quarter" idx="1"/>
          </p:nvPr>
        </p:nvSpPr>
        <p:spPr/>
        <p:txBody>
          <a:bodyPr/>
          <a:lstStyle/>
          <a:p>
            <a:r>
              <a:rPr lang="nl-NL" dirty="0" smtClean="0"/>
              <a:t>De Engelsen verschenen in 1916 met de tank</a:t>
            </a:r>
          </a:p>
          <a:p>
            <a:r>
              <a:rPr lang="nl-NL" dirty="0" smtClean="0"/>
              <a:t>Vliegtuigen werden gebruikt</a:t>
            </a:r>
          </a:p>
          <a:p>
            <a:endParaRPr lang="nl-NL" dirty="0"/>
          </a:p>
          <a:p>
            <a:endParaRPr lang="nl-NL" dirty="0" smtClean="0"/>
          </a:p>
          <a:p>
            <a:r>
              <a:rPr lang="nl-NL" dirty="0" smtClean="0"/>
              <a:t>Ondanks alle uitvinden kwamen ze niet door die linies.</a:t>
            </a:r>
          </a:p>
        </p:txBody>
      </p:sp>
    </p:spTree>
    <p:extLst>
      <p:ext uri="{BB962C8B-B14F-4D97-AF65-F5344CB8AC3E}">
        <p14:creationId xmlns:p14="http://schemas.microsoft.com/office/powerpoint/2010/main" val="270751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WO l op burgers</a:t>
            </a:r>
            <a:endParaRPr lang="nl-NL" dirty="0"/>
          </a:p>
        </p:txBody>
      </p:sp>
      <p:sp>
        <p:nvSpPr>
          <p:cNvPr id="3" name="Tijdelijke aanduiding voor inhoud 2"/>
          <p:cNvSpPr>
            <a:spLocks noGrp="1"/>
          </p:cNvSpPr>
          <p:nvPr>
            <p:ph sz="quarter" idx="1"/>
          </p:nvPr>
        </p:nvSpPr>
        <p:spPr/>
        <p:txBody>
          <a:bodyPr/>
          <a:lstStyle/>
          <a:p>
            <a:r>
              <a:rPr lang="nl-NL" dirty="0" smtClean="0"/>
              <a:t>Alle mannen in de leeftijd van 18 tot 50 jaar werden opgeroepen.</a:t>
            </a:r>
          </a:p>
          <a:p>
            <a:endParaRPr lang="nl-NL" dirty="0"/>
          </a:p>
        </p:txBody>
      </p:sp>
    </p:spTree>
    <p:extLst>
      <p:ext uri="{BB962C8B-B14F-4D97-AF65-F5344CB8AC3E}">
        <p14:creationId xmlns:p14="http://schemas.microsoft.com/office/powerpoint/2010/main" val="155359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WO l op burgers</a:t>
            </a:r>
            <a:endParaRPr lang="nl-NL" dirty="0"/>
          </a:p>
        </p:txBody>
      </p:sp>
      <p:sp>
        <p:nvSpPr>
          <p:cNvPr id="3" name="Tijdelijke aanduiding voor inhoud 2"/>
          <p:cNvSpPr>
            <a:spLocks noGrp="1"/>
          </p:cNvSpPr>
          <p:nvPr>
            <p:ph sz="quarter" idx="1"/>
          </p:nvPr>
        </p:nvSpPr>
        <p:spPr/>
        <p:txBody>
          <a:bodyPr/>
          <a:lstStyle/>
          <a:p>
            <a:r>
              <a:rPr lang="nl-NL" dirty="0" smtClean="0"/>
              <a:t>Alle mannen in de leeftijd van 18 tot 50 jaar werden opgeroepen.</a:t>
            </a:r>
          </a:p>
          <a:p>
            <a:r>
              <a:rPr lang="nl-NL" dirty="0" smtClean="0"/>
              <a:t>Bij de geallieerden legers vochten veel soldaten uit kolonies mee. (</a:t>
            </a:r>
            <a:r>
              <a:rPr lang="nl-NL" dirty="0" err="1" smtClean="0"/>
              <a:t>Frankrijk:Afrikanen</a:t>
            </a:r>
            <a:r>
              <a:rPr lang="nl-NL" dirty="0" smtClean="0"/>
              <a:t>, Engeland: Canadezen, Australiërs.)</a:t>
            </a:r>
          </a:p>
          <a:p>
            <a:endParaRPr lang="nl-NL" dirty="0"/>
          </a:p>
        </p:txBody>
      </p:sp>
    </p:spTree>
    <p:extLst>
      <p:ext uri="{BB962C8B-B14F-4D97-AF65-F5344CB8AC3E}">
        <p14:creationId xmlns:p14="http://schemas.microsoft.com/office/powerpoint/2010/main" val="2372252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WO l op burgers</a:t>
            </a:r>
            <a:endParaRPr lang="nl-NL" dirty="0"/>
          </a:p>
        </p:txBody>
      </p:sp>
      <p:sp>
        <p:nvSpPr>
          <p:cNvPr id="3" name="Tijdelijke aanduiding voor inhoud 2"/>
          <p:cNvSpPr>
            <a:spLocks noGrp="1"/>
          </p:cNvSpPr>
          <p:nvPr>
            <p:ph sz="quarter" idx="1"/>
          </p:nvPr>
        </p:nvSpPr>
        <p:spPr/>
        <p:txBody>
          <a:bodyPr/>
          <a:lstStyle/>
          <a:p>
            <a:r>
              <a:rPr lang="nl-NL" dirty="0" smtClean="0"/>
              <a:t>Alle mannen in de leeftijd van 18 tot 50 jaar werden opgeroepen.</a:t>
            </a:r>
          </a:p>
          <a:p>
            <a:r>
              <a:rPr lang="nl-NL" dirty="0" smtClean="0"/>
              <a:t>Bij de geallieerden legers vochten veel soldaten uit kolonies mee. (</a:t>
            </a:r>
            <a:r>
              <a:rPr lang="nl-NL" dirty="0" err="1" smtClean="0"/>
              <a:t>Frankrijk:Afrikanen</a:t>
            </a:r>
            <a:r>
              <a:rPr lang="nl-NL" dirty="0" smtClean="0"/>
              <a:t>, Engeland: Canadezen, Australiërs.)</a:t>
            </a:r>
          </a:p>
          <a:p>
            <a:r>
              <a:rPr lang="nl-NL" dirty="0" smtClean="0"/>
              <a:t>Voor 1914 economie vrij. Tijden de oorlog moesten de fabrieken overschakelen op wapenproductie.</a:t>
            </a:r>
          </a:p>
          <a:p>
            <a:r>
              <a:rPr lang="nl-NL" b="1" dirty="0" smtClean="0"/>
              <a:t>Totale oorlog</a:t>
            </a:r>
            <a:r>
              <a:rPr lang="nl-NL" dirty="0" smtClean="0"/>
              <a:t>: Oorlog waarbij alle bevolking(ook vrouwen) en economische middelen worden ingezet. </a:t>
            </a:r>
          </a:p>
          <a:p>
            <a:endParaRPr lang="nl-NL" dirty="0"/>
          </a:p>
        </p:txBody>
      </p:sp>
    </p:spTree>
    <p:extLst>
      <p:ext uri="{BB962C8B-B14F-4D97-AF65-F5344CB8AC3E}">
        <p14:creationId xmlns:p14="http://schemas.microsoft.com/office/powerpoint/2010/main" val="1497512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Propaganda en censuur</a:t>
            </a:r>
            <a:endParaRPr lang="nl-NL" dirty="0"/>
          </a:p>
        </p:txBody>
      </p:sp>
      <p:sp>
        <p:nvSpPr>
          <p:cNvPr id="3" name="Tijdelijke aanduiding voor inhoud 2"/>
          <p:cNvSpPr>
            <a:spLocks noGrp="1"/>
          </p:cNvSpPr>
          <p:nvPr>
            <p:ph sz="quarter" idx="1"/>
          </p:nvPr>
        </p:nvSpPr>
        <p:spPr/>
        <p:txBody>
          <a:bodyPr/>
          <a:lstStyle/>
          <a:p>
            <a:endParaRPr lang="nl-NL" dirty="0"/>
          </a:p>
        </p:txBody>
      </p:sp>
    </p:spTree>
    <p:extLst>
      <p:ext uri="{BB962C8B-B14F-4D97-AF65-F5344CB8AC3E}">
        <p14:creationId xmlns:p14="http://schemas.microsoft.com/office/powerpoint/2010/main" val="199973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Propaganda en censuur</a:t>
            </a:r>
            <a:endParaRPr lang="nl-NL" dirty="0"/>
          </a:p>
        </p:txBody>
      </p:sp>
      <p:sp>
        <p:nvSpPr>
          <p:cNvPr id="3" name="Tijdelijke aanduiding voor inhoud 2"/>
          <p:cNvSpPr>
            <a:spLocks noGrp="1"/>
          </p:cNvSpPr>
          <p:nvPr>
            <p:ph sz="quarter" idx="1"/>
          </p:nvPr>
        </p:nvSpPr>
        <p:spPr/>
        <p:txBody>
          <a:bodyPr/>
          <a:lstStyle/>
          <a:p>
            <a:r>
              <a:rPr lang="nl-NL" dirty="0" smtClean="0"/>
              <a:t>Propaganda: ‘De tegenstanders zijn onbetrouwbaar. Ons land is mooi en fantastisch. We verliezen weinig mensen, terwijl de andere veel verliezen’. Leugens ten bate van eigen land.</a:t>
            </a:r>
          </a:p>
          <a:p>
            <a:endParaRPr lang="nl-NL" dirty="0"/>
          </a:p>
        </p:txBody>
      </p:sp>
    </p:spTree>
    <p:extLst>
      <p:ext uri="{BB962C8B-B14F-4D97-AF65-F5344CB8AC3E}">
        <p14:creationId xmlns:p14="http://schemas.microsoft.com/office/powerpoint/2010/main" val="3969402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Propaganda en censuur</a:t>
            </a:r>
            <a:endParaRPr lang="nl-NL" dirty="0"/>
          </a:p>
        </p:txBody>
      </p:sp>
      <p:sp>
        <p:nvSpPr>
          <p:cNvPr id="3" name="Tijdelijke aanduiding voor inhoud 2"/>
          <p:cNvSpPr>
            <a:spLocks noGrp="1"/>
          </p:cNvSpPr>
          <p:nvPr>
            <p:ph sz="quarter" idx="1"/>
          </p:nvPr>
        </p:nvSpPr>
        <p:spPr/>
        <p:txBody>
          <a:bodyPr/>
          <a:lstStyle/>
          <a:p>
            <a:r>
              <a:rPr lang="nl-NL" dirty="0" smtClean="0"/>
              <a:t>Propaganda: ‘De tegenstanders zijn onbetrouwbaar. Ons land is mooi en fantastisch. We verliezen weinig mensen, terwijl de andere veel verliezen’. Leugens ten bate van eigen land.</a:t>
            </a:r>
          </a:p>
          <a:p>
            <a:endParaRPr lang="nl-NL" dirty="0"/>
          </a:p>
          <a:p>
            <a:r>
              <a:rPr lang="nl-NL" dirty="0" smtClean="0"/>
              <a:t>Censuur: Kranten en radio mogen niet alles publiceren. Er is controle op de pers.</a:t>
            </a:r>
            <a:endParaRPr lang="nl-NL" dirty="0"/>
          </a:p>
        </p:txBody>
      </p:sp>
    </p:spTree>
    <p:extLst>
      <p:ext uri="{BB962C8B-B14F-4D97-AF65-F5344CB8AC3E}">
        <p14:creationId xmlns:p14="http://schemas.microsoft.com/office/powerpoint/2010/main" val="3691464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kwam een einde aan de oorlog</a:t>
            </a:r>
            <a:endParaRPr lang="nl-NL" dirty="0"/>
          </a:p>
        </p:txBody>
      </p:sp>
      <p:sp>
        <p:nvSpPr>
          <p:cNvPr id="3" name="Tijdelijke aanduiding voor inhoud 2"/>
          <p:cNvSpPr>
            <a:spLocks noGrp="1"/>
          </p:cNvSpPr>
          <p:nvPr>
            <p:ph sz="quarter" idx="1"/>
          </p:nvPr>
        </p:nvSpPr>
        <p:spPr/>
        <p:txBody>
          <a:bodyPr/>
          <a:lstStyle/>
          <a:p>
            <a:r>
              <a:rPr lang="nl-NL" dirty="0" smtClean="0"/>
              <a:t>De tijd werkte in het nadeel voor </a:t>
            </a:r>
            <a:r>
              <a:rPr lang="nl-NL" dirty="0"/>
              <a:t>d</a:t>
            </a:r>
            <a:r>
              <a:rPr lang="nl-NL" dirty="0" smtClean="0"/>
              <a:t>e Duitsers</a:t>
            </a:r>
          </a:p>
        </p:txBody>
      </p:sp>
    </p:spTree>
    <p:extLst>
      <p:ext uri="{BB962C8B-B14F-4D97-AF65-F5344CB8AC3E}">
        <p14:creationId xmlns:p14="http://schemas.microsoft.com/office/powerpoint/2010/main" val="171104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Eerste Wereldoorlog 1914-1918</a:t>
            </a:r>
            <a:endParaRPr lang="nl-NL" dirty="0"/>
          </a:p>
        </p:txBody>
      </p:sp>
      <p:sp>
        <p:nvSpPr>
          <p:cNvPr id="3" name="Tijdelijke aanduiding voor inhoud 2"/>
          <p:cNvSpPr>
            <a:spLocks noGrp="1"/>
          </p:cNvSpPr>
          <p:nvPr>
            <p:ph sz="quarter" idx="1"/>
          </p:nvPr>
        </p:nvSpPr>
        <p:spPr/>
        <p:txBody>
          <a:bodyPr/>
          <a:lstStyle/>
          <a:p>
            <a:r>
              <a:rPr lang="nl-NL" dirty="0" smtClean="0"/>
              <a:t>Theo Maassen: “Toen de 80-jarige oorlog, 40 jaar bezig was dachten ze echt niet: Eindelijk, we zijn op de helft.”</a:t>
            </a:r>
          </a:p>
          <a:p>
            <a:endParaRPr lang="nl-NL" dirty="0"/>
          </a:p>
          <a:p>
            <a:r>
              <a:rPr lang="nl-NL" dirty="0" smtClean="0"/>
              <a:t>Oftewel: De Eerste wereldoorlog heette vroeger:</a:t>
            </a:r>
            <a:br>
              <a:rPr lang="nl-NL" dirty="0" smtClean="0"/>
            </a:br>
            <a:r>
              <a:rPr lang="nl-NL" dirty="0" smtClean="0"/>
              <a:t/>
            </a:r>
            <a:br>
              <a:rPr lang="nl-NL" dirty="0" smtClean="0"/>
            </a:br>
            <a:r>
              <a:rPr lang="nl-NL" dirty="0" smtClean="0"/>
              <a:t>De ‘Grote oorlog’</a:t>
            </a:r>
            <a:endParaRPr lang="nl-NL" dirty="0"/>
          </a:p>
        </p:txBody>
      </p:sp>
    </p:spTree>
    <p:extLst>
      <p:ext uri="{BB962C8B-B14F-4D97-AF65-F5344CB8AC3E}">
        <p14:creationId xmlns:p14="http://schemas.microsoft.com/office/powerpoint/2010/main" val="1715444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kwam een einde aan de oorlog</a:t>
            </a:r>
            <a:endParaRPr lang="nl-NL" dirty="0"/>
          </a:p>
        </p:txBody>
      </p:sp>
      <p:sp>
        <p:nvSpPr>
          <p:cNvPr id="3" name="Tijdelijke aanduiding voor inhoud 2"/>
          <p:cNvSpPr>
            <a:spLocks noGrp="1"/>
          </p:cNvSpPr>
          <p:nvPr>
            <p:ph sz="quarter" idx="1"/>
          </p:nvPr>
        </p:nvSpPr>
        <p:spPr/>
        <p:txBody>
          <a:bodyPr/>
          <a:lstStyle/>
          <a:p>
            <a:r>
              <a:rPr lang="nl-NL" dirty="0" smtClean="0"/>
              <a:t>De tijd werkte in het nadeel voor </a:t>
            </a:r>
            <a:r>
              <a:rPr lang="nl-NL" dirty="0"/>
              <a:t>d</a:t>
            </a:r>
            <a:r>
              <a:rPr lang="nl-NL" dirty="0" smtClean="0"/>
              <a:t>e Duitsers</a:t>
            </a:r>
          </a:p>
          <a:p>
            <a:r>
              <a:rPr lang="nl-NL" dirty="0" smtClean="0"/>
              <a:t>Britse vloot vormde een blokkade voor de Duitsers. Er kon niks meer Duitsland binnen komen. Er ontstaat handelsbelemmering. De Duitsers voelde dit in 1917.</a:t>
            </a:r>
          </a:p>
          <a:p>
            <a:r>
              <a:rPr lang="nl-NL" dirty="0" smtClean="0"/>
              <a:t>In 1917 besloten de VS mee te doen.</a:t>
            </a:r>
          </a:p>
        </p:txBody>
      </p:sp>
    </p:spTree>
    <p:extLst>
      <p:ext uri="{BB962C8B-B14F-4D97-AF65-F5344CB8AC3E}">
        <p14:creationId xmlns:p14="http://schemas.microsoft.com/office/powerpoint/2010/main" val="1813984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kwam een einde aan de oorlog</a:t>
            </a:r>
            <a:endParaRPr lang="nl-NL" dirty="0"/>
          </a:p>
        </p:txBody>
      </p:sp>
      <p:sp>
        <p:nvSpPr>
          <p:cNvPr id="3" name="Tijdelijke aanduiding voor inhoud 2"/>
          <p:cNvSpPr>
            <a:spLocks noGrp="1"/>
          </p:cNvSpPr>
          <p:nvPr>
            <p:ph sz="quarter" idx="1"/>
          </p:nvPr>
        </p:nvSpPr>
        <p:spPr/>
        <p:txBody>
          <a:bodyPr/>
          <a:lstStyle/>
          <a:p>
            <a:r>
              <a:rPr lang="nl-NL" dirty="0" smtClean="0"/>
              <a:t>De tijd werkte in het nadeel voor </a:t>
            </a:r>
            <a:r>
              <a:rPr lang="nl-NL" dirty="0"/>
              <a:t>d</a:t>
            </a:r>
            <a:r>
              <a:rPr lang="nl-NL" dirty="0" smtClean="0"/>
              <a:t>e Duitsers</a:t>
            </a:r>
          </a:p>
          <a:p>
            <a:r>
              <a:rPr lang="nl-NL" dirty="0" smtClean="0"/>
              <a:t>Britse vloot vormde een blokkade voor de Duitsers. Er kon niks meer Duitsland binnen komen. Er ontstaat handelsbelemmering. De Duitsers voelde dit in 1917.</a:t>
            </a:r>
          </a:p>
          <a:p>
            <a:r>
              <a:rPr lang="nl-NL" dirty="0" smtClean="0"/>
              <a:t>In 1917 besloten de VS mee te doen.</a:t>
            </a:r>
          </a:p>
          <a:p>
            <a:r>
              <a:rPr lang="nl-NL" dirty="0" smtClean="0"/>
              <a:t>De troepen waren moe. In Frankrijk staakten ze zelfs.</a:t>
            </a:r>
          </a:p>
        </p:txBody>
      </p:sp>
    </p:spTree>
    <p:extLst>
      <p:ext uri="{BB962C8B-B14F-4D97-AF65-F5344CB8AC3E}">
        <p14:creationId xmlns:p14="http://schemas.microsoft.com/office/powerpoint/2010/main" val="4231165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kwam een einde aan de oorlog</a:t>
            </a:r>
            <a:endParaRPr lang="nl-NL" dirty="0"/>
          </a:p>
        </p:txBody>
      </p:sp>
      <p:sp>
        <p:nvSpPr>
          <p:cNvPr id="3" name="Tijdelijke aanduiding voor inhoud 2"/>
          <p:cNvSpPr>
            <a:spLocks noGrp="1"/>
          </p:cNvSpPr>
          <p:nvPr>
            <p:ph sz="quarter" idx="1"/>
          </p:nvPr>
        </p:nvSpPr>
        <p:spPr/>
        <p:txBody>
          <a:bodyPr/>
          <a:lstStyle/>
          <a:p>
            <a:r>
              <a:rPr lang="nl-NL" dirty="0" smtClean="0"/>
              <a:t>De tijd werkte in het nadeel voor </a:t>
            </a:r>
            <a:r>
              <a:rPr lang="nl-NL" dirty="0"/>
              <a:t>d</a:t>
            </a:r>
            <a:r>
              <a:rPr lang="nl-NL" dirty="0" smtClean="0"/>
              <a:t>e Duitsers</a:t>
            </a:r>
          </a:p>
          <a:p>
            <a:r>
              <a:rPr lang="nl-NL" dirty="0" smtClean="0"/>
              <a:t>Britse vloot vormde een blokkade voor de Duitsers. Er kon niks meer Duitsland binnen komen. Er ontstaat handelsbelemmering. De Duitsers voelde dit in 1917.</a:t>
            </a:r>
          </a:p>
          <a:p>
            <a:r>
              <a:rPr lang="nl-NL" dirty="0" smtClean="0"/>
              <a:t>In 1917 besloten de VS mee te doen.</a:t>
            </a:r>
          </a:p>
          <a:p>
            <a:r>
              <a:rPr lang="nl-NL" dirty="0" smtClean="0"/>
              <a:t>De troepen waren moe. In Frankrijk staakten ze zelfs.</a:t>
            </a:r>
          </a:p>
          <a:p>
            <a:r>
              <a:rPr lang="nl-NL" dirty="0" smtClean="0"/>
              <a:t>11 November trad de keizer af en vluchtte naar…</a:t>
            </a:r>
            <a:endParaRPr lang="nl-NL" dirty="0"/>
          </a:p>
        </p:txBody>
      </p:sp>
    </p:spTree>
    <p:extLst>
      <p:ext uri="{BB962C8B-B14F-4D97-AF65-F5344CB8AC3E}">
        <p14:creationId xmlns:p14="http://schemas.microsoft.com/office/powerpoint/2010/main" val="1341790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NEDERLAND</a:t>
            </a:r>
            <a:endParaRPr lang="nl-NL" dirty="0"/>
          </a:p>
        </p:txBody>
      </p:sp>
      <p:sp>
        <p:nvSpPr>
          <p:cNvPr id="3" name="Tijdelijke aanduiding voor inhoud 2"/>
          <p:cNvSpPr>
            <a:spLocks noGrp="1"/>
          </p:cNvSpPr>
          <p:nvPr>
            <p:ph sz="quarter" idx="1"/>
          </p:nvPr>
        </p:nvSpPr>
        <p:spPr/>
        <p:txBody>
          <a:bodyPr/>
          <a:lstStyle/>
          <a:p>
            <a:r>
              <a:rPr lang="nl-NL" dirty="0" smtClean="0"/>
              <a:t>Extra info over de Eerste Wereldoorlog:</a:t>
            </a:r>
          </a:p>
          <a:p>
            <a:endParaRPr lang="nl-NL" dirty="0"/>
          </a:p>
          <a:p>
            <a:r>
              <a:rPr lang="nl-NL" dirty="0" smtClean="0"/>
              <a:t>Volledige uitleg (17 min) </a:t>
            </a:r>
            <a:r>
              <a:rPr lang="nl-NL" dirty="0">
                <a:hlinkClick r:id="rId2"/>
              </a:rPr>
              <a:t>http://www.youtube.com/watch?v=_TNb_--</a:t>
            </a:r>
            <a:r>
              <a:rPr lang="nl-NL" dirty="0" smtClean="0">
                <a:hlinkClick r:id="rId2"/>
              </a:rPr>
              <a:t>0IZ4</a:t>
            </a:r>
            <a:endParaRPr lang="nl-NL" dirty="0" smtClean="0"/>
          </a:p>
          <a:p>
            <a:endParaRPr lang="nl-NL" dirty="0"/>
          </a:p>
          <a:p>
            <a:r>
              <a:rPr lang="nl-NL" dirty="0" smtClean="0"/>
              <a:t>Groep 8 uitleg (15 min)</a:t>
            </a:r>
            <a:r>
              <a:rPr lang="nl-NL" dirty="0">
                <a:hlinkClick r:id="rId3"/>
              </a:rPr>
              <a:t> http://</a:t>
            </a:r>
            <a:r>
              <a:rPr lang="nl-NL" dirty="0" smtClean="0">
                <a:hlinkClick r:id="rId3"/>
              </a:rPr>
              <a:t>www.youtube.com/watch?v=2Bc_W-Xl5AM</a:t>
            </a:r>
            <a:endParaRPr lang="nl-NL" dirty="0" smtClean="0"/>
          </a:p>
          <a:p>
            <a:pPr marL="0" indent="0">
              <a:buNone/>
            </a:pPr>
            <a:endParaRPr lang="nl-NL" dirty="0" smtClean="0"/>
          </a:p>
        </p:txBody>
      </p:sp>
    </p:spTree>
    <p:extLst>
      <p:ext uri="{BB962C8B-B14F-4D97-AF65-F5344CB8AC3E}">
        <p14:creationId xmlns:p14="http://schemas.microsoft.com/office/powerpoint/2010/main" val="13257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Nederland en België in WO l</a:t>
            </a:r>
            <a:endParaRPr lang="nl-NL" dirty="0"/>
          </a:p>
        </p:txBody>
      </p:sp>
      <p:sp>
        <p:nvSpPr>
          <p:cNvPr id="3" name="Tijdelijke aanduiding voor inhoud 2"/>
          <p:cNvSpPr>
            <a:spLocks noGrp="1"/>
          </p:cNvSpPr>
          <p:nvPr>
            <p:ph sz="quarter" idx="1"/>
          </p:nvPr>
        </p:nvSpPr>
        <p:spPr/>
        <p:txBody>
          <a:bodyPr/>
          <a:lstStyle/>
          <a:p>
            <a:endParaRPr lang="nl-NL"/>
          </a:p>
        </p:txBody>
      </p:sp>
    </p:spTree>
    <p:extLst>
      <p:ext uri="{BB962C8B-B14F-4D97-AF65-F5344CB8AC3E}">
        <p14:creationId xmlns:p14="http://schemas.microsoft.com/office/powerpoint/2010/main" val="3268825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De onbekende soldaat</a:t>
            </a:r>
            <a:endParaRPr lang="nl-NL" dirty="0"/>
          </a:p>
        </p:txBody>
      </p:sp>
      <p:sp>
        <p:nvSpPr>
          <p:cNvPr id="3" name="Tijdelijke aanduiding voor inhoud 2"/>
          <p:cNvSpPr>
            <a:spLocks noGrp="1"/>
          </p:cNvSpPr>
          <p:nvPr>
            <p:ph sz="quarter" idx="1"/>
          </p:nvPr>
        </p:nvSpPr>
        <p:spPr/>
        <p:txBody>
          <a:bodyPr/>
          <a:lstStyle/>
          <a:p>
            <a:endParaRPr lang="nl-NL"/>
          </a:p>
        </p:txBody>
      </p:sp>
    </p:spTree>
    <p:extLst>
      <p:ext uri="{BB962C8B-B14F-4D97-AF65-F5344CB8AC3E}">
        <p14:creationId xmlns:p14="http://schemas.microsoft.com/office/powerpoint/2010/main" val="338164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Wereldoorlog feiten	</a:t>
            </a:r>
            <a:endParaRPr lang="nl-NL" dirty="0"/>
          </a:p>
        </p:txBody>
      </p:sp>
      <p:sp>
        <p:nvSpPr>
          <p:cNvPr id="3" name="Tijdelijke aanduiding voor inhoud 2"/>
          <p:cNvSpPr>
            <a:spLocks noGrp="1"/>
          </p:cNvSpPr>
          <p:nvPr>
            <p:ph sz="quarter" idx="1"/>
          </p:nvPr>
        </p:nvSpPr>
        <p:spPr/>
        <p:txBody>
          <a:bodyPr/>
          <a:lstStyle/>
          <a:p>
            <a:r>
              <a:rPr lang="nl-NL" dirty="0" smtClean="0"/>
              <a:t>Grote Europese landen begonnen een strijd</a:t>
            </a:r>
          </a:p>
          <a:p>
            <a:r>
              <a:rPr lang="nl-NL" dirty="0" smtClean="0"/>
              <a:t>Nooit eerder zoveel wapens en soldaten</a:t>
            </a:r>
          </a:p>
        </p:txBody>
      </p:sp>
    </p:spTree>
    <p:extLst>
      <p:ext uri="{BB962C8B-B14F-4D97-AF65-F5344CB8AC3E}">
        <p14:creationId xmlns:p14="http://schemas.microsoft.com/office/powerpoint/2010/main" val="82728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Wereldoorlog feiten	</a:t>
            </a:r>
            <a:endParaRPr lang="nl-NL" dirty="0"/>
          </a:p>
        </p:txBody>
      </p:sp>
      <p:sp>
        <p:nvSpPr>
          <p:cNvPr id="3" name="Tijdelijke aanduiding voor inhoud 2"/>
          <p:cNvSpPr>
            <a:spLocks noGrp="1"/>
          </p:cNvSpPr>
          <p:nvPr>
            <p:ph sz="quarter" idx="1"/>
          </p:nvPr>
        </p:nvSpPr>
        <p:spPr/>
        <p:txBody>
          <a:bodyPr/>
          <a:lstStyle/>
          <a:p>
            <a:r>
              <a:rPr lang="nl-NL" dirty="0" smtClean="0"/>
              <a:t>Grote Europese landen begonnen een strijd</a:t>
            </a:r>
          </a:p>
          <a:p>
            <a:r>
              <a:rPr lang="nl-NL" dirty="0" smtClean="0"/>
              <a:t>Nooit eerder zoveel wapens en soldaten</a:t>
            </a:r>
          </a:p>
          <a:p>
            <a:r>
              <a:rPr lang="nl-NL" dirty="0" smtClean="0"/>
              <a:t>Einde oorlog 11 november 1918(In België bekend als wapenstilstand)</a:t>
            </a:r>
          </a:p>
        </p:txBody>
      </p:sp>
    </p:spTree>
    <p:extLst>
      <p:ext uri="{BB962C8B-B14F-4D97-AF65-F5344CB8AC3E}">
        <p14:creationId xmlns:p14="http://schemas.microsoft.com/office/powerpoint/2010/main" val="183867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Wereldoorlog feiten	</a:t>
            </a:r>
            <a:endParaRPr lang="nl-NL" dirty="0"/>
          </a:p>
        </p:txBody>
      </p:sp>
      <p:sp>
        <p:nvSpPr>
          <p:cNvPr id="3" name="Tijdelijke aanduiding voor inhoud 2"/>
          <p:cNvSpPr>
            <a:spLocks noGrp="1"/>
          </p:cNvSpPr>
          <p:nvPr>
            <p:ph sz="quarter" idx="1"/>
          </p:nvPr>
        </p:nvSpPr>
        <p:spPr/>
        <p:txBody>
          <a:bodyPr/>
          <a:lstStyle/>
          <a:p>
            <a:r>
              <a:rPr lang="nl-NL" dirty="0" smtClean="0"/>
              <a:t>Grote Europese landen begonnen een strijd</a:t>
            </a:r>
          </a:p>
          <a:p>
            <a:r>
              <a:rPr lang="nl-NL" dirty="0" smtClean="0"/>
              <a:t>Nooit eerder zoveel wapens en soldaten</a:t>
            </a:r>
          </a:p>
          <a:p>
            <a:r>
              <a:rPr lang="nl-NL" dirty="0" smtClean="0"/>
              <a:t>Einde oorlog 11 november 1918(In België bekend als wapenstilstand)</a:t>
            </a:r>
          </a:p>
          <a:p>
            <a:r>
              <a:rPr lang="nl-NL" dirty="0" smtClean="0"/>
              <a:t>Gevechten vonden ook plaats in Afrika, Midden-Oosten en ook Amerika raakte betrokken</a:t>
            </a:r>
          </a:p>
        </p:txBody>
      </p:sp>
    </p:spTree>
    <p:extLst>
      <p:ext uri="{BB962C8B-B14F-4D97-AF65-F5344CB8AC3E}">
        <p14:creationId xmlns:p14="http://schemas.microsoft.com/office/powerpoint/2010/main" val="352287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Wereldoorlog feiten	</a:t>
            </a:r>
            <a:endParaRPr lang="nl-NL" dirty="0"/>
          </a:p>
        </p:txBody>
      </p:sp>
      <p:sp>
        <p:nvSpPr>
          <p:cNvPr id="3" name="Tijdelijke aanduiding voor inhoud 2"/>
          <p:cNvSpPr>
            <a:spLocks noGrp="1"/>
          </p:cNvSpPr>
          <p:nvPr>
            <p:ph sz="quarter" idx="1"/>
          </p:nvPr>
        </p:nvSpPr>
        <p:spPr/>
        <p:txBody>
          <a:bodyPr/>
          <a:lstStyle/>
          <a:p>
            <a:r>
              <a:rPr lang="nl-NL" dirty="0" smtClean="0"/>
              <a:t>Grote Europese landen begonnen een strijd</a:t>
            </a:r>
          </a:p>
          <a:p>
            <a:r>
              <a:rPr lang="nl-NL" dirty="0" smtClean="0"/>
              <a:t>Nooit eerder zoveel wapens en soldaten</a:t>
            </a:r>
          </a:p>
          <a:p>
            <a:r>
              <a:rPr lang="nl-NL" dirty="0" smtClean="0"/>
              <a:t>Einde oorlog 11 november 1918(In België bekend als wapenstilstand)</a:t>
            </a:r>
          </a:p>
          <a:p>
            <a:r>
              <a:rPr lang="nl-NL" dirty="0" smtClean="0"/>
              <a:t>Gevechten vonden ook plaats in Afrika, Midden-Oosten en ook Amerika raakte betrokken</a:t>
            </a:r>
          </a:p>
          <a:p>
            <a:r>
              <a:rPr lang="nl-NL" dirty="0" smtClean="0"/>
              <a:t>9,5 miljoen doden plus </a:t>
            </a:r>
            <a:r>
              <a:rPr lang="nl-NL" dirty="0" err="1" smtClean="0"/>
              <a:t>still</a:t>
            </a:r>
            <a:r>
              <a:rPr lang="nl-NL" dirty="0" smtClean="0"/>
              <a:t> </a:t>
            </a:r>
            <a:r>
              <a:rPr lang="nl-NL" dirty="0" err="1" smtClean="0"/>
              <a:t>counting</a:t>
            </a:r>
            <a:r>
              <a:rPr lang="nl-NL" dirty="0" smtClean="0"/>
              <a:t> (</a:t>
            </a:r>
            <a:r>
              <a:rPr lang="nl-NL" dirty="0" err="1" smtClean="0"/>
              <a:t>Woll</a:t>
            </a:r>
            <a:r>
              <a:rPr lang="nl-NL" dirty="0" smtClean="0"/>
              <a:t>: 50-70 miljoen doden)</a:t>
            </a:r>
            <a:endParaRPr lang="nl-NL" dirty="0"/>
          </a:p>
        </p:txBody>
      </p:sp>
    </p:spTree>
    <p:extLst>
      <p:ext uri="{BB962C8B-B14F-4D97-AF65-F5344CB8AC3E}">
        <p14:creationId xmlns:p14="http://schemas.microsoft.com/office/powerpoint/2010/main" val="114972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Oorzaak WO l	</a:t>
            </a:r>
            <a:endParaRPr lang="nl-NL" dirty="0"/>
          </a:p>
        </p:txBody>
      </p:sp>
      <p:sp>
        <p:nvSpPr>
          <p:cNvPr id="3" name="Tijdelijke aanduiding voor inhoud 2"/>
          <p:cNvSpPr>
            <a:spLocks noGrp="1"/>
          </p:cNvSpPr>
          <p:nvPr>
            <p:ph sz="quarter" idx="1"/>
          </p:nvPr>
        </p:nvSpPr>
        <p:spPr/>
        <p:txBody>
          <a:bodyPr>
            <a:normAutofit/>
          </a:bodyPr>
          <a:lstStyle/>
          <a:p>
            <a:r>
              <a:rPr lang="nl-NL" dirty="0" smtClean="0"/>
              <a:t>1888 keizer Wilhelm </a:t>
            </a:r>
            <a:r>
              <a:rPr lang="nl-NL" dirty="0" err="1" smtClean="0"/>
              <a:t>ll</a:t>
            </a:r>
            <a:r>
              <a:rPr lang="nl-NL" dirty="0" smtClean="0"/>
              <a:t> aan de macht in Duitsland. Deze man droomde van een wereldmacht te zijn. </a:t>
            </a:r>
            <a:r>
              <a:rPr lang="nl-NL" b="1" dirty="0" smtClean="0"/>
              <a:t>Nationalisme</a:t>
            </a:r>
            <a:r>
              <a:rPr lang="nl-NL" dirty="0" smtClean="0"/>
              <a:t>: liefde voor eigen volk en land!!!</a:t>
            </a:r>
          </a:p>
          <a:p>
            <a:pPr marL="0" indent="0">
              <a:buNone/>
            </a:pPr>
            <a:endParaRPr lang="nl-NL" dirty="0"/>
          </a:p>
        </p:txBody>
      </p:sp>
    </p:spTree>
    <p:extLst>
      <p:ext uri="{BB962C8B-B14F-4D97-AF65-F5344CB8AC3E}">
        <p14:creationId xmlns:p14="http://schemas.microsoft.com/office/powerpoint/2010/main" val="32245300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1306</TotalTime>
  <Words>1328</Words>
  <Application>Microsoft Office PowerPoint</Application>
  <PresentationFormat>Diavoorstelling (4:3)</PresentationFormat>
  <Paragraphs>180</Paragraphs>
  <Slides>45</Slides>
  <Notes>4</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Mediaan</vt:lpstr>
      <vt:lpstr>Geschiedenis </vt:lpstr>
      <vt:lpstr>De Eerste Wereldoorlog 1914-1918</vt:lpstr>
      <vt:lpstr>De Eerste Wereldoorlog 1914-1918</vt:lpstr>
      <vt:lpstr>De Eerste Wereldoorlog 1914-1918</vt:lpstr>
      <vt:lpstr>Eerste Wereldoorlog feiten </vt:lpstr>
      <vt:lpstr>Eerste Wereldoorlog feiten </vt:lpstr>
      <vt:lpstr>Eerste Wereldoorlog feiten </vt:lpstr>
      <vt:lpstr>Eerste Wereldoorlog feiten </vt:lpstr>
      <vt:lpstr>Oorzaak WO l </vt:lpstr>
      <vt:lpstr>Oorzaak WO l </vt:lpstr>
      <vt:lpstr>Verdieping voor de betere in GS</vt:lpstr>
      <vt:lpstr>Wie stonden tegenover elkaar???</vt:lpstr>
      <vt:lpstr>Wie stonden tegenover elkaar???</vt:lpstr>
      <vt:lpstr>Wie stonden tegenover elkaar???</vt:lpstr>
      <vt:lpstr>Bondgenootschap</vt:lpstr>
      <vt:lpstr>Wie is er in het voordeel?</vt:lpstr>
      <vt:lpstr>Welke druppel deed de drempel overlopen</vt:lpstr>
      <vt:lpstr>Het enthousiasme</vt:lpstr>
      <vt:lpstr>Het enthousiasme</vt:lpstr>
      <vt:lpstr>Het verloop van de oorlog</vt:lpstr>
      <vt:lpstr>Het verloop van de oorlog</vt:lpstr>
      <vt:lpstr>Verloop</vt:lpstr>
      <vt:lpstr>PowerPoint-presentatie</vt:lpstr>
      <vt:lpstr>Breed front</vt:lpstr>
      <vt:lpstr>Loopgraven</vt:lpstr>
      <vt:lpstr>Loopgraven ondergronds</vt:lpstr>
      <vt:lpstr>Loopgraven</vt:lpstr>
      <vt:lpstr>Loopgraven in het oosten februari 1915</vt:lpstr>
      <vt:lpstr>Loopgraven in het oosten februari 1915</vt:lpstr>
      <vt:lpstr>Industriële revolutie</vt:lpstr>
      <vt:lpstr>Industriële revolutie</vt:lpstr>
      <vt:lpstr>Industriële revolutie</vt:lpstr>
      <vt:lpstr>Gevolgen WO l op burgers</vt:lpstr>
      <vt:lpstr>Gevolgen WO l op burgers</vt:lpstr>
      <vt:lpstr>Gevolgen WO l op burgers</vt:lpstr>
      <vt:lpstr>Propaganda en censuur</vt:lpstr>
      <vt:lpstr>Propaganda en censuur</vt:lpstr>
      <vt:lpstr>Propaganda en censuur</vt:lpstr>
      <vt:lpstr>Hoe kwam een einde aan de oorlog</vt:lpstr>
      <vt:lpstr>Hoe kwam een einde aan de oorlog</vt:lpstr>
      <vt:lpstr>Hoe kwam een einde aan de oorlog</vt:lpstr>
      <vt:lpstr>Hoe kwam een einde aan de oorlog</vt:lpstr>
      <vt:lpstr>NEDERLAND</vt:lpstr>
      <vt:lpstr>§3 Nederland en België in WO l</vt:lpstr>
      <vt:lpstr>§4 De onbekende soldaat</vt:lpstr>
    </vt:vector>
  </TitlesOfParts>
  <Company>Driespan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Geschiedenis </dc:title>
  <dc:creator>Mathijs Hage</dc:creator>
  <cp:lastModifiedBy>Mathijs Hage</cp:lastModifiedBy>
  <cp:revision>27</cp:revision>
  <dcterms:created xsi:type="dcterms:W3CDTF">2013-09-24T06:19:56Z</dcterms:created>
  <dcterms:modified xsi:type="dcterms:W3CDTF">2013-11-04T14:46:28Z</dcterms:modified>
</cp:coreProperties>
</file>