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380" r:id="rId3"/>
    <p:sldId id="396" r:id="rId4"/>
    <p:sldId id="397" r:id="rId5"/>
    <p:sldId id="398" r:id="rId6"/>
    <p:sldId id="399" r:id="rId7"/>
    <p:sldId id="400" r:id="rId8"/>
    <p:sldId id="401" r:id="rId9"/>
    <p:sldId id="382" r:id="rId10"/>
    <p:sldId id="402" r:id="rId11"/>
    <p:sldId id="403" r:id="rId12"/>
    <p:sldId id="386" r:id="rId13"/>
    <p:sldId id="404" r:id="rId14"/>
    <p:sldId id="405" r:id="rId15"/>
    <p:sldId id="387" r:id="rId16"/>
    <p:sldId id="383" r:id="rId17"/>
    <p:sldId id="385" r:id="rId18"/>
    <p:sldId id="390" r:id="rId19"/>
    <p:sldId id="389" r:id="rId20"/>
    <p:sldId id="388" r:id="rId21"/>
    <p:sldId id="391" r:id="rId22"/>
    <p:sldId id="392" r:id="rId23"/>
    <p:sldId id="393" r:id="rId24"/>
    <p:sldId id="394" r:id="rId25"/>
    <p:sldId id="395" r:id="rId26"/>
    <p:sldId id="384" r:id="rId27"/>
    <p:sldId id="406" r:id="rId28"/>
    <p:sldId id="407" r:id="rId29"/>
    <p:sldId id="408" r:id="rId30"/>
    <p:sldId id="409" r:id="rId31"/>
    <p:sldId id="304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419" r:id="rId42"/>
    <p:sldId id="420" r:id="rId43"/>
    <p:sldId id="421" r:id="rId44"/>
    <p:sldId id="423" r:id="rId45"/>
    <p:sldId id="422" r:id="rId46"/>
    <p:sldId id="424" r:id="rId47"/>
    <p:sldId id="425" r:id="rId48"/>
    <p:sldId id="426" r:id="rId49"/>
    <p:sldId id="427" r:id="rId50"/>
    <p:sldId id="428" r:id="rId51"/>
    <p:sldId id="429" r:id="rId52"/>
    <p:sldId id="431" r:id="rId53"/>
    <p:sldId id="432" r:id="rId54"/>
    <p:sldId id="430" r:id="rId55"/>
    <p:sldId id="434" r:id="rId56"/>
    <p:sldId id="435" r:id="rId57"/>
    <p:sldId id="436" r:id="rId58"/>
    <p:sldId id="437" r:id="rId59"/>
    <p:sldId id="438" r:id="rId60"/>
    <p:sldId id="439" r:id="rId61"/>
    <p:sldId id="440" r:id="rId62"/>
    <p:sldId id="441" r:id="rId63"/>
    <p:sldId id="442" r:id="rId6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F617F-6322-45F5-B9EB-ADEA998B13D1}" type="datetimeFigureOut">
              <a:rPr lang="nl-NL" smtClean="0"/>
              <a:t>20-1-2014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63896-E4B1-4F3D-9D38-E41C809640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97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Voorheen Centralen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63896-E4B1-4F3D-9D38-E41C809640A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6799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Japan en Duitsland hebben hetzelfde doel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63896-E4B1-4F3D-9D38-E41C809640A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61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Operatie</a:t>
            </a:r>
            <a:r>
              <a:rPr lang="nl-NL" baseline="0" dirty="0" smtClean="0"/>
              <a:t> van </a:t>
            </a:r>
            <a:r>
              <a:rPr lang="nl-NL" baseline="0" dirty="0" err="1" smtClean="0"/>
              <a:t>Barbarossa</a:t>
            </a:r>
            <a:r>
              <a:rPr lang="nl-NL" baseline="0" dirty="0" smtClean="0"/>
              <a:t>, </a:t>
            </a:r>
            <a:r>
              <a:rPr lang="nl-NL" dirty="0" smtClean="0"/>
              <a:t>Sovjet had een niet-aanvalsverdrag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63896-E4B1-4F3D-9D38-E41C809640AD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464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Operatie</a:t>
            </a:r>
            <a:r>
              <a:rPr lang="nl-NL" baseline="0" dirty="0" smtClean="0"/>
              <a:t> van </a:t>
            </a:r>
            <a:r>
              <a:rPr lang="nl-NL" baseline="0" dirty="0" err="1" smtClean="0"/>
              <a:t>Barbarossa</a:t>
            </a:r>
            <a:r>
              <a:rPr lang="nl-NL" baseline="0" dirty="0" smtClean="0"/>
              <a:t>, </a:t>
            </a:r>
            <a:r>
              <a:rPr lang="nl-NL" dirty="0" smtClean="0"/>
              <a:t>Sovjet had een niet-aanvalsverdrag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63896-E4B1-4F3D-9D38-E41C809640AD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464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Operatie</a:t>
            </a:r>
            <a:r>
              <a:rPr lang="nl-NL" baseline="0" dirty="0" smtClean="0"/>
              <a:t> van </a:t>
            </a:r>
            <a:r>
              <a:rPr lang="nl-NL" baseline="0" dirty="0" err="1" smtClean="0"/>
              <a:t>Barbarossa</a:t>
            </a:r>
            <a:r>
              <a:rPr lang="nl-NL" baseline="0" dirty="0" smtClean="0"/>
              <a:t>, </a:t>
            </a:r>
            <a:r>
              <a:rPr lang="nl-NL" dirty="0" smtClean="0"/>
              <a:t>Sovjet had een niet-aanvalsverdrag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63896-E4B1-4F3D-9D38-E41C809640AD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46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BD7522F-C417-4527-A9C3-C515F9417BCB}" type="datetimeFigureOut">
              <a:rPr lang="nl-NL" smtClean="0"/>
              <a:t>20-1-2014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522F-C417-4527-A9C3-C515F9417BCB}" type="datetimeFigureOut">
              <a:rPr lang="nl-NL" smtClean="0"/>
              <a:t>20-1-2014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BD7522F-C417-4527-A9C3-C515F9417BCB}" type="datetimeFigureOut">
              <a:rPr lang="nl-NL" smtClean="0"/>
              <a:t>20-1-2014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hthoe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522F-C417-4527-A9C3-C515F9417BCB}" type="datetimeFigureOut">
              <a:rPr lang="nl-NL" smtClean="0"/>
              <a:t>20-1-2014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Rechthoe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522F-C417-4527-A9C3-C515F9417BCB}" type="datetimeFigureOut">
              <a:rPr lang="nl-NL" smtClean="0"/>
              <a:t>20-1-2014</a:t>
            </a:fld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BD7522F-C417-4527-A9C3-C515F9417BCB}" type="datetimeFigureOut">
              <a:rPr lang="nl-NL" smtClean="0"/>
              <a:t>20-1-2014</a:t>
            </a:fld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BD7522F-C417-4527-A9C3-C515F9417BCB}" type="datetimeFigureOut">
              <a:rPr lang="nl-NL" smtClean="0"/>
              <a:t>20-1-2014</a:t>
            </a:fld>
            <a:endParaRPr lang="nl-NL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522F-C417-4527-A9C3-C515F9417BCB}" type="datetimeFigureOut">
              <a:rPr lang="nl-NL" smtClean="0"/>
              <a:t>20-1-2014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522F-C417-4527-A9C3-C515F9417BCB}" type="datetimeFigureOut">
              <a:rPr lang="nl-NL" smtClean="0"/>
              <a:t>20-1-2014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522F-C417-4527-A9C3-C515F9417BCB}" type="datetimeFigureOut">
              <a:rPr lang="nl-NL" smtClean="0"/>
              <a:t>20-1-2014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Rechthoe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BD7522F-C417-4527-A9C3-C515F9417BCB}" type="datetimeFigureOut">
              <a:rPr lang="nl-NL" smtClean="0"/>
              <a:t>20-1-2014</a:t>
            </a:fld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D7522F-C417-4527-A9C3-C515F9417BCB}" type="datetimeFigureOut">
              <a:rPr lang="nl-NL" smtClean="0"/>
              <a:t>20-1-2014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hthoe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_B-0iNnWW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beeldbank/clip/20050504_atoombom0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XIJ6NBrLuY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eigenwijzer/ug/?site=184980&amp;startperiod=&amp;endperiod=&amp;q=hitler&amp;vakgebiedid=&amp;schooltype=4&amp;submitbutton=Zoek" TargetMode="External"/><Relationship Id="rId2" Type="http://schemas.openxmlformats.org/officeDocument/2006/relationships/hyperlink" Target="http://www.youtube.com/watch?v=1wlYPlwjGOY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eigenwijzer/ug/?q=hitler&amp;vakgebiedid=&amp;offset=10&amp;max=10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eigenwijzer/ug/?q=hitler&amp;vakgebiedid=&amp;offset=10&amp;max=10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schiedenis24.nl/speler.program.7032778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beeldbank/clippopup/20091214_indie01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beeldbank/clippopup/20091214_indie01" TargetMode="External"/><Relationship Id="rId2" Type="http://schemas.openxmlformats.org/officeDocument/2006/relationships/hyperlink" Target="http://www.schooltv.nl/beeldbank/clippopup/20040224_nederlandsindie03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beeldbank/clippopup/20050504_atoombom01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LFdAmGpnQk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LFdAmGpnQ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Geschiedenis	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Module 7 H4 par 1 t/m 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88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komt er aan de macht?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16204"/>
            <a:ext cx="3886200" cy="291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0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komt er aan de macht?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Streven naar Lebensraum</a:t>
            </a:r>
          </a:p>
          <a:p>
            <a:endParaRPr lang="nl-NL" dirty="0"/>
          </a:p>
          <a:p>
            <a:r>
              <a:rPr lang="nl-NL" dirty="0" smtClean="0"/>
              <a:t>Schaamte voor het verdrag van Versailles</a:t>
            </a:r>
          </a:p>
          <a:p>
            <a:endParaRPr lang="nl-NL" dirty="0"/>
          </a:p>
          <a:p>
            <a:r>
              <a:rPr lang="nl-NL" dirty="0" smtClean="0"/>
              <a:t>Niet eens met de politiekvoering van Engeland en Frankrijk</a:t>
            </a:r>
            <a:endParaRPr lang="nl-NL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16204"/>
            <a:ext cx="3886200" cy="291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2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Startsein Wereldoorlog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Om de oorlog te starten had Hitler een reden nodig: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00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Startsein Wereldoorlog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Om de oorlog te starten had Hitler een reden nodig:</a:t>
            </a:r>
            <a:br>
              <a:rPr lang="nl-NL" dirty="0" smtClean="0"/>
            </a:br>
            <a:r>
              <a:rPr lang="nl-NL" dirty="0" smtClean="0"/>
              <a:t>Groep Duitse misdadigers Poolse uniformen gegeven en hen een Duits radiostation laten overvallen. Hitler: “met een gewelddadige actie wordt ons vredelievend Duitsland aangevallen, dit kunnen wij niet accepteren”</a:t>
            </a:r>
          </a:p>
        </p:txBody>
      </p:sp>
    </p:spTree>
    <p:extLst>
      <p:ext uri="{BB962C8B-B14F-4D97-AF65-F5344CB8AC3E}">
        <p14:creationId xmlns:p14="http://schemas.microsoft.com/office/powerpoint/2010/main" val="25275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Startsein Wereldoorlog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Om de oorlog te starten had Hitler een reden nodig:</a:t>
            </a:r>
            <a:br>
              <a:rPr lang="nl-NL" dirty="0" smtClean="0"/>
            </a:br>
            <a:r>
              <a:rPr lang="nl-NL" dirty="0" smtClean="0"/>
              <a:t>Groep Duitse misdadigers Poolse uniformen gegeven en hen een Duits radiostation laten overvallen. Hitler: “met een gewelddadige actie wordt ons vredelievend Duitsland aangevallen, dit kunnen wij niet accepteren”</a:t>
            </a:r>
          </a:p>
          <a:p>
            <a:r>
              <a:rPr lang="nl-NL" dirty="0"/>
              <a:t>1 september 1939: Duitsland valt Polen aan</a:t>
            </a:r>
          </a:p>
          <a:p>
            <a:r>
              <a:rPr lang="nl-NL" dirty="0"/>
              <a:t>3 september 1939: Engeland en Frankrijk verklaren Duitsland de oorlog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1709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Na 20 jaar kwamen de bondgenoten weer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Duitsland</a:t>
            </a:r>
          </a:p>
          <a:p>
            <a:r>
              <a:rPr lang="nl-NL" dirty="0" err="1" smtClean="0"/>
              <a:t>Italie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Japan wilde uitbreiden i.v.m. grondstoffen</a:t>
            </a:r>
          </a:p>
          <a:p>
            <a:r>
              <a:rPr lang="nl-NL" dirty="0" smtClean="0"/>
              <a:t>7 December 1941 bombardement Japan op Pearl </a:t>
            </a:r>
            <a:r>
              <a:rPr lang="nl-NL" dirty="0" err="1" smtClean="0"/>
              <a:t>Harbor</a:t>
            </a:r>
            <a:r>
              <a:rPr lang="nl-NL" dirty="0" smtClean="0"/>
              <a:t>(VS)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GB</a:t>
            </a:r>
          </a:p>
          <a:p>
            <a:r>
              <a:rPr lang="nl-NL" dirty="0" smtClean="0"/>
              <a:t>VS(1941)</a:t>
            </a:r>
          </a:p>
          <a:p>
            <a:r>
              <a:rPr lang="nl-NL" dirty="0" smtClean="0"/>
              <a:t>Sovjetunie(1941)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nl-NL" dirty="0" err="1" smtClean="0"/>
              <a:t>Asmogendheden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Geallieerden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99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Waarom heet het een wereldoorlog?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1" y="1577752"/>
            <a:ext cx="8929489" cy="413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7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Oorlog in twee 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nl-NL" dirty="0" smtClean="0"/>
              <a:t>1939-1942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1943-1945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13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Oorlog in twee 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In een maand Polen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nl-NL" dirty="0" smtClean="0"/>
              <a:t>1939-1942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1943-1945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85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Oorlog in twee 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In een maand Polen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nl-NL" dirty="0" smtClean="0"/>
              <a:t>1939-1942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193-1945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0005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2693"/>
            <a:ext cx="47625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53136"/>
            <a:ext cx="28575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6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Eerste Wereldoorlog</a:t>
            </a:r>
          </a:p>
        </p:txBody>
      </p:sp>
    </p:spTree>
    <p:extLst>
      <p:ext uri="{BB962C8B-B14F-4D97-AF65-F5344CB8AC3E}">
        <p14:creationId xmlns:p14="http://schemas.microsoft.com/office/powerpoint/2010/main" val="23130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Oorlog in twee 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In een maand Polen</a:t>
            </a:r>
          </a:p>
          <a:p>
            <a:r>
              <a:rPr lang="nl-NL" dirty="0" smtClean="0"/>
              <a:t>Voorjaar 1940: Denemarken, Noorwegen.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nl-NL" dirty="0" smtClean="0"/>
              <a:t>1939-1942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1943-1945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24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Oorlog in twee 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In een maand Polen</a:t>
            </a:r>
          </a:p>
          <a:p>
            <a:r>
              <a:rPr lang="nl-NL" dirty="0" smtClean="0"/>
              <a:t>Voorjaar 1940: Denemarken, Noorwegen.</a:t>
            </a:r>
          </a:p>
          <a:p>
            <a:r>
              <a:rPr lang="nl-NL" dirty="0" smtClean="0"/>
              <a:t>Mei 1940: Nederland, België, Luxemburg en Frankrijk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nl-NL" dirty="0" smtClean="0"/>
              <a:t>1939-1942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1943-1945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21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Oorlog in twee 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In een maand Polen</a:t>
            </a:r>
          </a:p>
          <a:p>
            <a:r>
              <a:rPr lang="nl-NL" dirty="0" smtClean="0"/>
              <a:t>Voorjaar 1940: Denemarken, Noorwegen.</a:t>
            </a:r>
          </a:p>
          <a:p>
            <a:r>
              <a:rPr lang="nl-NL" dirty="0" smtClean="0"/>
              <a:t>Mei 1940: Nederland, België, Luxemburg en Frankrijk</a:t>
            </a:r>
          </a:p>
          <a:p>
            <a:r>
              <a:rPr lang="nl-NL" dirty="0" smtClean="0"/>
              <a:t>Volgende doel: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nl-NL" dirty="0" smtClean="0"/>
              <a:t>1939-1942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1943-1945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27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Oorlog in twee 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Volgende doel: GB (afgeslagen in een luchtslag, Battle of </a:t>
            </a:r>
            <a:r>
              <a:rPr lang="nl-NL" dirty="0" err="1" smtClean="0"/>
              <a:t>Brittain</a:t>
            </a:r>
            <a:r>
              <a:rPr lang="nl-NL" dirty="0" smtClean="0"/>
              <a:t>, 5 maanden)</a:t>
            </a:r>
          </a:p>
          <a:p>
            <a:r>
              <a:rPr lang="nl-NL" dirty="0" smtClean="0"/>
              <a:t>1941 Hitler valt Sovjet aan. In de winter van ‘41 en ‘42 beginnen de Russen te winnen (slag bij Stalingrad)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nl-NL" dirty="0" smtClean="0"/>
              <a:t>1939-1942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1943-1945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09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Oorlog in twee 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1941 Hitler valt Sovjet aan. In de winter van ‘41 en ‘42 beginnen de Russen te winnen (slag bij Stalingrad)</a:t>
            </a:r>
          </a:p>
          <a:p>
            <a:r>
              <a:rPr lang="nl-NL" dirty="0" smtClean="0"/>
              <a:t>7 december 1942 valt Japan Pearl </a:t>
            </a:r>
            <a:r>
              <a:rPr lang="nl-NL" dirty="0" err="1" smtClean="0"/>
              <a:t>Harbor</a:t>
            </a:r>
            <a:r>
              <a:rPr lang="nl-NL" dirty="0" smtClean="0"/>
              <a:t> aan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Keerpunt: Slag bij Stalingrad en 6 juni ‘44 D-Day</a:t>
            </a:r>
            <a:br>
              <a:rPr lang="nl-NL" dirty="0" smtClean="0"/>
            </a:br>
            <a:r>
              <a:rPr lang="nl-NL" dirty="0">
                <a:hlinkClick r:id="rId3"/>
              </a:rPr>
              <a:t>http://</a:t>
            </a:r>
            <a:r>
              <a:rPr lang="nl-NL" dirty="0" smtClean="0">
                <a:hlinkClick r:id="rId3"/>
              </a:rPr>
              <a:t>www.youtube.com/watch?v=h_B-0iNnWWA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1:05:40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nl-NL" dirty="0" smtClean="0"/>
              <a:t>1939-1942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1943-1945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55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Oorlog in twee 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1941 Hitler valt Sovjet aan. In de winter van ‘41 en ‘42 beginnen de Russen te winnen (slag bij Stalingrad)</a:t>
            </a:r>
          </a:p>
          <a:p>
            <a:r>
              <a:rPr lang="nl-NL" dirty="0" smtClean="0"/>
              <a:t>7 december 1942 valt Japan Pearl </a:t>
            </a:r>
            <a:r>
              <a:rPr lang="nl-NL" dirty="0" err="1" smtClean="0"/>
              <a:t>Harbor</a:t>
            </a:r>
            <a:r>
              <a:rPr lang="nl-NL" dirty="0" smtClean="0"/>
              <a:t> aan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Keerpunt: Slag bij Stalingrad en 6 juni D-Day</a:t>
            </a:r>
          </a:p>
          <a:p>
            <a:r>
              <a:rPr lang="nl-NL" dirty="0"/>
              <a:t>7 mei ‘45 Duitse </a:t>
            </a:r>
            <a:r>
              <a:rPr lang="nl-NL" dirty="0" smtClean="0"/>
              <a:t>overgave</a:t>
            </a:r>
          </a:p>
          <a:p>
            <a:r>
              <a:rPr lang="nl-NL" dirty="0" smtClean="0"/>
              <a:t>Twee atoombommen en Japan geeft zich over op 25 augustus</a:t>
            </a:r>
            <a:br>
              <a:rPr lang="nl-NL" dirty="0" smtClean="0"/>
            </a:br>
            <a:r>
              <a:rPr lang="nl-NL" dirty="0">
                <a:hlinkClick r:id="rId3"/>
              </a:rPr>
              <a:t>http://www.schooltv.nl/beeldbank/clip/20050504_atoombom01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nl-NL" dirty="0" smtClean="0"/>
              <a:t>1939-1942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1943-1945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50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Nederland in WO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www.youtube.com/watch?v=bXIJ6NBrLuY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98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 oorlog: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Over de hele wereld vielen ongeveer 72 miljoen </a:t>
            </a:r>
            <a:r>
              <a:rPr lang="nl-NL" dirty="0" smtClean="0"/>
              <a:t>doden(47 burgers)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73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 oorlog: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Over de hele wereld vielen ongeveer 72 miljoen </a:t>
            </a:r>
            <a:r>
              <a:rPr lang="nl-NL" dirty="0" smtClean="0"/>
              <a:t>doden(47 burgers)</a:t>
            </a:r>
          </a:p>
          <a:p>
            <a:r>
              <a:rPr lang="nl-NL" dirty="0" smtClean="0"/>
              <a:t>Veel vernielingen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2386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9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 oorlog: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Over de hele wereld vielen ongeveer 72 miljoen </a:t>
            </a:r>
            <a:r>
              <a:rPr lang="nl-NL" dirty="0" smtClean="0"/>
              <a:t>doden(47 burgers)</a:t>
            </a:r>
          </a:p>
          <a:p>
            <a:r>
              <a:rPr lang="nl-NL" dirty="0" smtClean="0"/>
              <a:t>Veel vernielingen</a:t>
            </a:r>
          </a:p>
          <a:p>
            <a:r>
              <a:rPr lang="nl-NL" dirty="0" smtClean="0"/>
              <a:t>Oorlogseconomie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2386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9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Eerste Wereldoorlog</a:t>
            </a:r>
          </a:p>
          <a:p>
            <a:r>
              <a:rPr lang="nl-NL" dirty="0" smtClean="0"/>
              <a:t>Duitsland verliest</a:t>
            </a:r>
          </a:p>
        </p:txBody>
      </p:sp>
    </p:spTree>
    <p:extLst>
      <p:ext uri="{BB962C8B-B14F-4D97-AF65-F5344CB8AC3E}">
        <p14:creationId xmlns:p14="http://schemas.microsoft.com/office/powerpoint/2010/main" val="22649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 oorlog: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Over de hele wereld vielen ongeveer 72 miljoen </a:t>
            </a:r>
            <a:r>
              <a:rPr lang="nl-NL" dirty="0" smtClean="0"/>
              <a:t>doden(47 burgers)</a:t>
            </a:r>
          </a:p>
          <a:p>
            <a:r>
              <a:rPr lang="nl-NL" dirty="0" smtClean="0"/>
              <a:t>Veel vernielingen</a:t>
            </a:r>
          </a:p>
          <a:p>
            <a:r>
              <a:rPr lang="nl-NL" dirty="0" smtClean="0"/>
              <a:t>Oorlogseconomie</a:t>
            </a:r>
          </a:p>
          <a:p>
            <a:r>
              <a:rPr lang="nl-NL" dirty="0" smtClean="0"/>
              <a:t>Propaganda en censuur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2386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57278"/>
            <a:ext cx="19335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81243"/>
            <a:ext cx="2138734" cy="294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9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Gevolg oorlog: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 </a:t>
            </a:r>
            <a:r>
              <a:rPr lang="nl-NL" dirty="0"/>
              <a:t>Nederland vielen ruim 200.000 doden waarvan ruim 100.000 doden joden waren</a:t>
            </a:r>
          </a:p>
          <a:p>
            <a:r>
              <a:rPr lang="nl-NL" dirty="0"/>
              <a:t>In Duitsland vielen meer dan 7 miljoen doden; onder hen meer dan 5 miljoen </a:t>
            </a:r>
            <a:r>
              <a:rPr lang="nl-NL" dirty="0" smtClean="0"/>
              <a:t>militairen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12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1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Donderdag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www.youtube.com/watch?v=1wlYPlwjGOY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Extra info</a:t>
            </a:r>
            <a:r>
              <a:rPr lang="nl-NL" dirty="0"/>
              <a:t>: </a:t>
            </a:r>
            <a:r>
              <a:rPr lang="nl-NL" dirty="0" smtClean="0"/>
              <a:t>WO II en Nederland </a:t>
            </a:r>
            <a:r>
              <a:rPr lang="nl-NL" dirty="0"/>
              <a:t>in WO II:</a:t>
            </a:r>
            <a:br>
              <a:rPr lang="nl-NL" dirty="0"/>
            </a:br>
            <a:r>
              <a:rPr lang="nl-NL" dirty="0">
                <a:hlinkClick r:id="rId3"/>
              </a:rPr>
              <a:t>http://www.schooltv.nl/eigenwijzer/ug/?site=184980&amp;startperiod=&amp;endperiod=&amp;q=hitler&amp;vakgebiedid=&amp;</a:t>
            </a:r>
            <a:r>
              <a:rPr lang="nl-NL" dirty="0" smtClean="0">
                <a:hlinkClick r:id="rId3"/>
              </a:rPr>
              <a:t>schooltype=4&amp;submitbutton=Zoek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72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Jodenvervolging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04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Joden in de bijbel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Jezus was een jood</a:t>
            </a:r>
          </a:p>
        </p:txBody>
      </p:sp>
    </p:spTree>
    <p:extLst>
      <p:ext uri="{BB962C8B-B14F-4D97-AF65-F5344CB8AC3E}">
        <p14:creationId xmlns:p14="http://schemas.microsoft.com/office/powerpoint/2010/main" val="2044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Joden in de bijbel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Jezus was een jood</a:t>
            </a:r>
          </a:p>
          <a:p>
            <a:r>
              <a:rPr lang="nl-NL" dirty="0" smtClean="0"/>
              <a:t>God beloofde de joden Palestina</a:t>
            </a:r>
          </a:p>
        </p:txBody>
      </p:sp>
    </p:spTree>
    <p:extLst>
      <p:ext uri="{BB962C8B-B14F-4D97-AF65-F5344CB8AC3E}">
        <p14:creationId xmlns:p14="http://schemas.microsoft.com/office/powerpoint/2010/main" val="35329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Joden in de bijbel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Jezus was een jood</a:t>
            </a:r>
          </a:p>
          <a:p>
            <a:r>
              <a:rPr lang="nl-NL" dirty="0" smtClean="0"/>
              <a:t>God beloofde de joden Palestina</a:t>
            </a:r>
          </a:p>
          <a:p>
            <a:r>
              <a:rPr lang="nl-NL" dirty="0" smtClean="0"/>
              <a:t>Na een opstand van de Romeinen vertrokken de Joden uit Jeruzalem</a:t>
            </a:r>
          </a:p>
        </p:txBody>
      </p:sp>
    </p:spTree>
    <p:extLst>
      <p:ext uri="{BB962C8B-B14F-4D97-AF65-F5344CB8AC3E}">
        <p14:creationId xmlns:p14="http://schemas.microsoft.com/office/powerpoint/2010/main" val="19043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Joden in de bijbel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Jezus was een jood</a:t>
            </a:r>
          </a:p>
          <a:p>
            <a:r>
              <a:rPr lang="nl-NL" dirty="0" smtClean="0"/>
              <a:t>God beloofde de joden Palestina</a:t>
            </a:r>
          </a:p>
          <a:p>
            <a:r>
              <a:rPr lang="nl-NL" dirty="0" smtClean="0"/>
              <a:t>Na een opstand van de Romeinen vertrokken de Joden uit Jeruzalem</a:t>
            </a:r>
          </a:p>
          <a:p>
            <a:r>
              <a:rPr lang="nl-NL" dirty="0" smtClean="0"/>
              <a:t>Rond 1900 groei van Zionisme, die streefde naar een eigen land voor het Joodse volk. Joden woonden toen en nu namelijk over heel de wereld.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86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Hitler en de Joden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Schuldige WO I. Ze hadden niet hard genoeg meegevochten in de Wereldoorlog.</a:t>
            </a:r>
          </a:p>
          <a:p>
            <a:r>
              <a:rPr lang="nl-NL" dirty="0" smtClean="0"/>
              <a:t>Het Arische ras was de meerdere over Joden, Homoseksuelen, gehandicapten, zigeuners</a:t>
            </a:r>
          </a:p>
          <a:p>
            <a:r>
              <a:rPr lang="nl-NL" dirty="0" smtClean="0"/>
              <a:t>De wereld moest gereinigd worden van deze rassen</a:t>
            </a:r>
          </a:p>
          <a:p>
            <a:r>
              <a:rPr lang="nl-NL" dirty="0" smtClean="0"/>
              <a:t>1935 </a:t>
            </a:r>
            <a:r>
              <a:rPr lang="nl-NL" dirty="0" err="1" smtClean="0"/>
              <a:t>Neurenbergse</a:t>
            </a:r>
            <a:r>
              <a:rPr lang="nl-NL" dirty="0" smtClean="0"/>
              <a:t> wetten</a:t>
            </a:r>
          </a:p>
          <a:p>
            <a:r>
              <a:rPr lang="nl-NL" dirty="0" smtClean="0"/>
              <a:t>1938 </a:t>
            </a:r>
            <a:r>
              <a:rPr lang="nl-NL" dirty="0" err="1" smtClean="0"/>
              <a:t>Kristallnacht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6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Eerste Wereldoorlog</a:t>
            </a:r>
          </a:p>
          <a:p>
            <a:r>
              <a:rPr lang="nl-NL" dirty="0" smtClean="0"/>
              <a:t>Duitsland verliest</a:t>
            </a:r>
          </a:p>
          <a:p>
            <a:r>
              <a:rPr lang="nl-NL" dirty="0" smtClean="0"/>
              <a:t>Vrede van Versailles:</a:t>
            </a:r>
            <a:br>
              <a:rPr lang="nl-NL" dirty="0" smtClean="0"/>
            </a:b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695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Joden in de oorlog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Duitsers bezetten 21 landen, waarin 9 miljoen Joden wonen.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51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Joden in de oorlog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Duitsers bezetten 21 landen, waarin 9 miljoen Joden wonen.</a:t>
            </a:r>
          </a:p>
          <a:p>
            <a:r>
              <a:rPr lang="nl-NL" dirty="0" smtClean="0"/>
              <a:t>70% van de Joden vindt de dood tijdens de oorlog</a:t>
            </a:r>
          </a:p>
          <a:p>
            <a:endParaRPr lang="nl-NL" dirty="0"/>
          </a:p>
          <a:p>
            <a:r>
              <a:rPr lang="nl-NL" dirty="0" smtClean="0"/>
              <a:t>“Zeg dat we het niet vergeten. Het verhaal van de Holocaust”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04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Waarom moeste de Joden deze kopen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5" y="1628800"/>
            <a:ext cx="35242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885" y="1021126"/>
            <a:ext cx="3964582" cy="24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885" y="3517049"/>
            <a:ext cx="411947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9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1942 Start van de Holocaust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Joden werden opgepakt. Naar doorgangskampen gebracht en met de trein vervoerd naar Oost-Europa</a:t>
            </a:r>
          </a:p>
          <a:p>
            <a:r>
              <a:rPr lang="nl-NL" dirty="0" smtClean="0"/>
              <a:t>In die kampen moest er zware arbeid worden </a:t>
            </a:r>
            <a:r>
              <a:rPr lang="nl-NL" dirty="0"/>
              <a:t>verricht.</a:t>
            </a:r>
            <a:br>
              <a:rPr lang="nl-NL" dirty="0"/>
            </a:br>
            <a:r>
              <a:rPr lang="nl-NL" dirty="0">
                <a:hlinkClick r:id="rId2"/>
              </a:rPr>
              <a:t>http://www.schooltv.nl/eigenwijzer/ug/?q=hitler&amp;vakgebiedid=&amp;offset=10&amp;max=10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88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1942 Start van de Holocaust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Joden werden opgepakt. Naar doorgangskampen gebracht en met de trein vervoerd naar Oost-Europa</a:t>
            </a:r>
          </a:p>
          <a:p>
            <a:r>
              <a:rPr lang="nl-NL" dirty="0" smtClean="0"/>
              <a:t>In die kampen moest er zware arbeid worden </a:t>
            </a:r>
            <a:r>
              <a:rPr lang="nl-NL" dirty="0"/>
              <a:t>verricht.</a:t>
            </a:r>
            <a:br>
              <a:rPr lang="nl-NL" dirty="0"/>
            </a:br>
            <a:r>
              <a:rPr lang="nl-NL" dirty="0">
                <a:hlinkClick r:id="rId2"/>
              </a:rPr>
              <a:t>http://www.schooltv.nl/eigenwijzer/ug/?q=hitler&amp;vakgebiedid=&amp;</a:t>
            </a:r>
            <a:r>
              <a:rPr lang="nl-NL" dirty="0" smtClean="0">
                <a:hlinkClick r:id="rId2"/>
              </a:rPr>
              <a:t>offset=10&amp;max=10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Wie kent het verhaal van Anne Frank?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70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Winston Churchill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In WO I vocht hij in België tegen de Duitsers</a:t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79" y="2492896"/>
            <a:ext cx="5631532" cy="370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2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Winston Churchill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In WO I vocht hij in België tegen de Duitsers</a:t>
            </a:r>
          </a:p>
          <a:p>
            <a:r>
              <a:rPr lang="nl-NL" dirty="0" smtClean="0"/>
              <a:t>Hij waarschuwde voor de opkomst van Nazi-Duitsland, maar zijn politieke loopbaan liep niet goed</a:t>
            </a:r>
          </a:p>
          <a:p>
            <a:r>
              <a:rPr lang="nl-NL" dirty="0" smtClean="0"/>
              <a:t>Hij pleitte voor: een sterk leger, maar </a:t>
            </a:r>
            <a:r>
              <a:rPr lang="nl-NL" dirty="0" err="1" smtClean="0"/>
              <a:t>Chamberlain</a:t>
            </a:r>
            <a:r>
              <a:rPr lang="nl-NL" dirty="0" smtClean="0"/>
              <a:t> was de minister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76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Winston Churchill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In WO I vocht hij in België tegen de Duitsers</a:t>
            </a:r>
          </a:p>
          <a:p>
            <a:r>
              <a:rPr lang="nl-NL" dirty="0" smtClean="0"/>
              <a:t>Hij waarschuwde voor de opkomst van Nazi-Duitsland, maar zijn politieke loopbaan liep niet goed</a:t>
            </a:r>
          </a:p>
          <a:p>
            <a:r>
              <a:rPr lang="nl-NL" dirty="0" smtClean="0"/>
              <a:t>Hij pleitte voor: een sterk leger, maar </a:t>
            </a:r>
            <a:r>
              <a:rPr lang="nl-NL" dirty="0" err="1" smtClean="0"/>
              <a:t>Chamberlain</a:t>
            </a:r>
            <a:r>
              <a:rPr lang="nl-NL" dirty="0" smtClean="0"/>
              <a:t> was de minister</a:t>
            </a:r>
          </a:p>
          <a:p>
            <a:r>
              <a:rPr lang="nl-NL" dirty="0" smtClean="0"/>
              <a:t>Toen de oorlog uitbrak werd Churchill minister</a:t>
            </a:r>
          </a:p>
          <a:p>
            <a:r>
              <a:rPr lang="nl-NL" dirty="0" smtClean="0"/>
              <a:t>Samen met Stalin en Roosevelt bepaalde hij de toekomst van Europa na de oorlog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40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Extra filmpje oorlog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http://www.geschiedenis24.nl/speler.program.7032778.html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23000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Donderdag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623153" cy="428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92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Eerste Wereldoorlog</a:t>
            </a:r>
          </a:p>
          <a:p>
            <a:r>
              <a:rPr lang="nl-NL" dirty="0" smtClean="0"/>
              <a:t>Duitsland verliest</a:t>
            </a:r>
          </a:p>
          <a:p>
            <a:r>
              <a:rPr lang="nl-NL" dirty="0" smtClean="0"/>
              <a:t>Vrede van Versailles:</a:t>
            </a:r>
            <a:br>
              <a:rPr lang="nl-NL" dirty="0" smtClean="0"/>
            </a:br>
            <a:r>
              <a:rPr lang="nl-NL" dirty="0" smtClean="0"/>
              <a:t>Gebieden afstaan, geld afstaan, kleine legers</a:t>
            </a:r>
          </a:p>
        </p:txBody>
      </p:sp>
    </p:spTree>
    <p:extLst>
      <p:ext uri="{BB962C8B-B14F-4D97-AF65-F5344CB8AC3E}">
        <p14:creationId xmlns:p14="http://schemas.microsoft.com/office/powerpoint/2010/main" val="37076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§ 5 Indonesië wordt onafhankelijk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1460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Indonesië in WO II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Indonesië is een kolonie van Nederland: Nederlands-Indië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6000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Indonesië in WO II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Indonesië is een kolonie van Nederland: Nederlands-Indië </a:t>
            </a:r>
          </a:p>
          <a:p>
            <a:r>
              <a:rPr lang="nl-NL" dirty="0" smtClean="0"/>
              <a:t>Indonesiërs wilden al voor WO II onafhankelijk zijn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72905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Indonesië in WO II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Indonesië is een kolonie van Nederland: Nederlands-Indië </a:t>
            </a:r>
          </a:p>
          <a:p>
            <a:r>
              <a:rPr lang="nl-NL" dirty="0" smtClean="0"/>
              <a:t>Indonesiërs wilden al voor WO II onafhankelijk zijn</a:t>
            </a:r>
          </a:p>
          <a:p>
            <a:r>
              <a:rPr lang="nl-NL" dirty="0"/>
              <a:t>7 december 1941: </a:t>
            </a:r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www.schooltv.nl/beeldbank/clippopup/20091214_indie01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67533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Indonesië in WO II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www.schooltv.nl/beeldbank/clippopup/20040224_nederlandsindie03</a:t>
            </a:r>
            <a:endParaRPr lang="nl-NL" dirty="0" smtClean="0"/>
          </a:p>
          <a:p>
            <a:r>
              <a:rPr lang="nl-NL" dirty="0" smtClean="0"/>
              <a:t>Indonesië is een kolonie van Nederland: Nederlands-Indië </a:t>
            </a:r>
          </a:p>
          <a:p>
            <a:r>
              <a:rPr lang="nl-NL" dirty="0" smtClean="0"/>
              <a:t>Indonesiërs wilden al voor WO II onafhankelijk zijn</a:t>
            </a:r>
          </a:p>
          <a:p>
            <a:r>
              <a:rPr lang="nl-NL" dirty="0"/>
              <a:t>7 december 1941: </a:t>
            </a:r>
            <a:r>
              <a:rPr lang="nl-NL" dirty="0">
                <a:hlinkClick r:id="rId3"/>
              </a:rPr>
              <a:t>http://</a:t>
            </a:r>
            <a:r>
              <a:rPr lang="nl-NL" dirty="0" smtClean="0">
                <a:hlinkClick r:id="rId3"/>
              </a:rPr>
              <a:t>www.schooltv.nl/beeldbank/clippopup/20091214_indie01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4393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 Japanse bezetting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98364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 Japanse bezetting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Gevangenkampen(Jappenkampen)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3333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8878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 Japanse bezetting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Gevangenkampen(Jappenkampen)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Zwaar werk</a:t>
            </a:r>
          </a:p>
          <a:p>
            <a:r>
              <a:rPr lang="nl-NL" dirty="0" smtClean="0"/>
              <a:t>Slechte omstandigheden</a:t>
            </a:r>
          </a:p>
          <a:p>
            <a:r>
              <a:rPr lang="nl-NL" dirty="0" smtClean="0"/>
              <a:t>Harde straffen</a:t>
            </a:r>
          </a:p>
          <a:p>
            <a:r>
              <a:rPr lang="nl-NL" dirty="0" smtClean="0"/>
              <a:t>Moorden</a:t>
            </a:r>
          </a:p>
          <a:p>
            <a:r>
              <a:rPr lang="nl-NL" dirty="0" smtClean="0"/>
              <a:t>20% overleefden de kampen niet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3333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5403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Slimme Japanse zet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Japan had het gevoel dat het de oorlog ging verliezen.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5891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Slimme Japanse zet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Japan had het gevoel dat het de oorlog ging verliezen.</a:t>
            </a:r>
          </a:p>
          <a:p>
            <a:r>
              <a:rPr lang="nl-NL" dirty="0" smtClean="0"/>
              <a:t>Japan: “Indonesië, wij willen jullie onafhankelijkheid geven, maar dan moeten jullie wel meevechten tegen </a:t>
            </a:r>
            <a:r>
              <a:rPr lang="nl-NL" smtClean="0"/>
              <a:t>de geallieerden”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983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Eerste Wereldoorlog</a:t>
            </a:r>
          </a:p>
          <a:p>
            <a:r>
              <a:rPr lang="nl-NL" dirty="0" smtClean="0"/>
              <a:t>Duitsland verliest</a:t>
            </a:r>
          </a:p>
          <a:p>
            <a:r>
              <a:rPr lang="nl-NL" dirty="0" smtClean="0"/>
              <a:t>Vrede van Versailles:</a:t>
            </a:r>
            <a:br>
              <a:rPr lang="nl-NL" dirty="0" smtClean="0"/>
            </a:br>
            <a:r>
              <a:rPr lang="nl-NL" dirty="0" smtClean="0"/>
              <a:t>Gebieden afstaan, geld afstaan, kleine legers</a:t>
            </a:r>
          </a:p>
          <a:p>
            <a:r>
              <a:rPr lang="nl-NL" dirty="0" smtClean="0"/>
              <a:t>Geld bijmaken</a:t>
            </a:r>
            <a:r>
              <a:rPr lang="nl-NL" dirty="0"/>
              <a:t> </a:t>
            </a:r>
            <a:r>
              <a:rPr lang="nl-NL" dirty="0" smtClean="0"/>
              <a:t>-&gt; Inflatie (beurskrach 1929)</a:t>
            </a:r>
          </a:p>
        </p:txBody>
      </p:sp>
    </p:spTree>
    <p:extLst>
      <p:ext uri="{BB962C8B-B14F-4D97-AF65-F5344CB8AC3E}">
        <p14:creationId xmlns:p14="http://schemas.microsoft.com/office/powerpoint/2010/main" val="38583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Slimme Japanse zet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Japan had het gevoel dat het de oorlog ging verliezen.</a:t>
            </a:r>
          </a:p>
          <a:p>
            <a:r>
              <a:rPr lang="nl-NL" dirty="0" smtClean="0"/>
              <a:t>Japan: “Indonesië, wij willen jullie onafhankelijkheid geven, maar dan moeten jullie wel meevechten tegen de geallieerden”</a:t>
            </a:r>
          </a:p>
          <a:p>
            <a:r>
              <a:rPr lang="nl-NL" dirty="0" smtClean="0"/>
              <a:t>Door twee atoombommen gaf Japan zich </a:t>
            </a:r>
            <a:r>
              <a:rPr lang="nl-NL" dirty="0"/>
              <a:t>onverwacht snel over: </a:t>
            </a:r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www.schooltv.nl/beeldbank/clippopup/20050504_atoombom01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43842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Soekarna</a:t>
            </a:r>
            <a:r>
              <a:rPr lang="nl-NL" dirty="0" smtClean="0"/>
              <a:t> en </a:t>
            </a:r>
            <a:r>
              <a:rPr lang="nl-NL" dirty="0" err="1" smtClean="0"/>
              <a:t>Hatta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17-08-1945: “Wij zijn onafhankelijk</a:t>
            </a:r>
            <a:r>
              <a:rPr lang="nl-NL" dirty="0" smtClean="0"/>
              <a:t>”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Nederland dacht er anders over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49" y="2060848"/>
            <a:ext cx="40671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6781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Onafhankelijkheid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www.youtube.com/watch?v=xLFdAmGpnQk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25155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Onafhankelijkheid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www.youtube.com/watch?v=xLFdAmGpnQk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Begrippen:</a:t>
            </a:r>
            <a:br>
              <a:rPr lang="nl-NL" dirty="0" smtClean="0"/>
            </a:br>
            <a:r>
              <a:rPr lang="nl-NL" dirty="0" smtClean="0"/>
              <a:t>Politionele actie: Nederlandse gewapende actie in ‘47 en ’48 om de kolonie Nederlands-Indië te behouden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Soevereiniteitsoverdracht: Overdracht van het hoogste staatsgezag over een land of gebied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2472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Eerste Wereldoorlog</a:t>
            </a:r>
          </a:p>
          <a:p>
            <a:r>
              <a:rPr lang="nl-NL" dirty="0" smtClean="0"/>
              <a:t>Duitsland verliest</a:t>
            </a:r>
          </a:p>
          <a:p>
            <a:r>
              <a:rPr lang="nl-NL" dirty="0" smtClean="0"/>
              <a:t>Vrede van Versailles:</a:t>
            </a:r>
            <a:br>
              <a:rPr lang="nl-NL" dirty="0" smtClean="0"/>
            </a:br>
            <a:r>
              <a:rPr lang="nl-NL" dirty="0" smtClean="0"/>
              <a:t>Gebieden afstaan, geld afstaan, kleine legers</a:t>
            </a:r>
          </a:p>
          <a:p>
            <a:r>
              <a:rPr lang="nl-NL" dirty="0" smtClean="0"/>
              <a:t>Geld bijmaken</a:t>
            </a:r>
            <a:r>
              <a:rPr lang="nl-NL" dirty="0"/>
              <a:t> </a:t>
            </a:r>
            <a:r>
              <a:rPr lang="nl-NL" dirty="0" smtClean="0"/>
              <a:t>-&gt; Inflatie (beurskrach 1929)</a:t>
            </a:r>
          </a:p>
          <a:p>
            <a:r>
              <a:rPr lang="nl-NL" dirty="0" smtClean="0"/>
              <a:t>Werkloosheid, onvrede</a:t>
            </a:r>
          </a:p>
        </p:txBody>
      </p:sp>
    </p:spTree>
    <p:extLst>
      <p:ext uri="{BB962C8B-B14F-4D97-AF65-F5344CB8AC3E}">
        <p14:creationId xmlns:p14="http://schemas.microsoft.com/office/powerpoint/2010/main" val="8553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Eerste Wereldoorlog</a:t>
            </a:r>
          </a:p>
          <a:p>
            <a:r>
              <a:rPr lang="nl-NL" dirty="0" smtClean="0"/>
              <a:t>Duitsland verliest</a:t>
            </a:r>
          </a:p>
          <a:p>
            <a:r>
              <a:rPr lang="nl-NL" dirty="0" smtClean="0"/>
              <a:t>Vrede van Versailles:</a:t>
            </a:r>
            <a:br>
              <a:rPr lang="nl-NL" dirty="0" smtClean="0"/>
            </a:br>
            <a:r>
              <a:rPr lang="nl-NL" dirty="0" smtClean="0"/>
              <a:t>Gebieden afstaan, geld afstaan, kleine legers</a:t>
            </a:r>
          </a:p>
          <a:p>
            <a:r>
              <a:rPr lang="nl-NL" dirty="0" smtClean="0"/>
              <a:t>Geld bijmaken</a:t>
            </a:r>
            <a:r>
              <a:rPr lang="nl-NL" dirty="0"/>
              <a:t> </a:t>
            </a:r>
            <a:r>
              <a:rPr lang="nl-NL" dirty="0" smtClean="0"/>
              <a:t>-&gt; Inflatie (beurskrach 1929)</a:t>
            </a:r>
          </a:p>
          <a:p>
            <a:r>
              <a:rPr lang="nl-NL" dirty="0" smtClean="0"/>
              <a:t>Werkloosheid, onvrede</a:t>
            </a:r>
          </a:p>
          <a:p>
            <a:r>
              <a:rPr lang="nl-NL" dirty="0" smtClean="0"/>
              <a:t>Andere partijen willen de macht grijpen</a:t>
            </a:r>
          </a:p>
          <a:p>
            <a:r>
              <a:rPr lang="nl-NL" dirty="0" smtClean="0"/>
              <a:t>NSDAP komt aan de macht</a:t>
            </a:r>
          </a:p>
        </p:txBody>
      </p:sp>
    </p:spTree>
    <p:extLst>
      <p:ext uri="{BB962C8B-B14F-4D97-AF65-F5344CB8AC3E}">
        <p14:creationId xmlns:p14="http://schemas.microsoft.com/office/powerpoint/2010/main" val="35040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komt er aan de macht?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an">
  <a:themeElements>
    <a:clrScheme name="Media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2214</TotalTime>
  <Words>1211</Words>
  <Application>Microsoft Office PowerPoint</Application>
  <PresentationFormat>Diavoorstelling (4:3)</PresentationFormat>
  <Paragraphs>241</Paragraphs>
  <Slides>63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63</vt:i4>
      </vt:variant>
    </vt:vector>
  </HeadingPairs>
  <TitlesOfParts>
    <vt:vector size="64" baseType="lpstr">
      <vt:lpstr>Mediaan</vt:lpstr>
      <vt:lpstr>Geschiedenis </vt:lpstr>
      <vt:lpstr>Terugblik</vt:lpstr>
      <vt:lpstr>Terugblik</vt:lpstr>
      <vt:lpstr>Terugblik</vt:lpstr>
      <vt:lpstr>Terugblik</vt:lpstr>
      <vt:lpstr>Terugblik</vt:lpstr>
      <vt:lpstr>Terugblik</vt:lpstr>
      <vt:lpstr>Terugblik</vt:lpstr>
      <vt:lpstr>Wie komt er aan de macht?</vt:lpstr>
      <vt:lpstr>Wie komt er aan de macht?</vt:lpstr>
      <vt:lpstr>Wie komt er aan de macht?</vt:lpstr>
      <vt:lpstr>Startsein Wereldoorlog 2</vt:lpstr>
      <vt:lpstr>Startsein Wereldoorlog 2</vt:lpstr>
      <vt:lpstr>Startsein Wereldoorlog 2</vt:lpstr>
      <vt:lpstr>Na 20 jaar kwamen de bondgenoten weer</vt:lpstr>
      <vt:lpstr>Waarom heet het een wereldoorlog?</vt:lpstr>
      <vt:lpstr>Oorlog in twee delen</vt:lpstr>
      <vt:lpstr>Oorlog in twee delen</vt:lpstr>
      <vt:lpstr>Oorlog in twee delen</vt:lpstr>
      <vt:lpstr>Oorlog in twee delen</vt:lpstr>
      <vt:lpstr>Oorlog in twee delen</vt:lpstr>
      <vt:lpstr>Oorlog in twee delen</vt:lpstr>
      <vt:lpstr>Oorlog in twee delen</vt:lpstr>
      <vt:lpstr>Oorlog in twee delen</vt:lpstr>
      <vt:lpstr>Oorlog in twee delen</vt:lpstr>
      <vt:lpstr>Nederland in WO 2</vt:lpstr>
      <vt:lpstr>Gevolg oorlog:</vt:lpstr>
      <vt:lpstr>Gevolg oorlog:</vt:lpstr>
      <vt:lpstr>Gevolg oorlog:</vt:lpstr>
      <vt:lpstr>Gevolg oorlog:</vt:lpstr>
      <vt:lpstr>Gevolg oorlog:</vt:lpstr>
      <vt:lpstr>PowerPoint-presentatie</vt:lpstr>
      <vt:lpstr>Donderdag </vt:lpstr>
      <vt:lpstr>PowerPoint-presentatie</vt:lpstr>
      <vt:lpstr>Joden in de bijbel</vt:lpstr>
      <vt:lpstr>Joden in de bijbel</vt:lpstr>
      <vt:lpstr>Joden in de bijbel</vt:lpstr>
      <vt:lpstr>Joden in de bijbel</vt:lpstr>
      <vt:lpstr>Hitler en de Joden</vt:lpstr>
      <vt:lpstr>Joden in de oorlog</vt:lpstr>
      <vt:lpstr>Joden in de oorlog</vt:lpstr>
      <vt:lpstr>Waarom moeste de Joden deze kopen</vt:lpstr>
      <vt:lpstr>1942 Start van de Holocaust</vt:lpstr>
      <vt:lpstr>1942 Start van de Holocaust</vt:lpstr>
      <vt:lpstr>Winston Churchill</vt:lpstr>
      <vt:lpstr>Winston Churchill</vt:lpstr>
      <vt:lpstr>Winston Churchill</vt:lpstr>
      <vt:lpstr>Extra filmpje oorlog </vt:lpstr>
      <vt:lpstr>Donderdag</vt:lpstr>
      <vt:lpstr>§ 5 Indonesië wordt onafhankelijk</vt:lpstr>
      <vt:lpstr>Indonesië in WO II</vt:lpstr>
      <vt:lpstr>Indonesië in WO II</vt:lpstr>
      <vt:lpstr>Indonesië in WO II</vt:lpstr>
      <vt:lpstr>Indonesië in WO II</vt:lpstr>
      <vt:lpstr>Gevolg Japanse bezetting</vt:lpstr>
      <vt:lpstr>Gevolg Japanse bezetting</vt:lpstr>
      <vt:lpstr>Gevolg Japanse bezetting</vt:lpstr>
      <vt:lpstr>Slimme Japanse zet</vt:lpstr>
      <vt:lpstr>Slimme Japanse zet</vt:lpstr>
      <vt:lpstr>Slimme Japanse zet</vt:lpstr>
      <vt:lpstr>Soekarna en Hatta</vt:lpstr>
      <vt:lpstr>Onafhankelijkheid</vt:lpstr>
      <vt:lpstr>Onafhankelijkheid</vt:lpstr>
    </vt:vector>
  </TitlesOfParts>
  <Company>Driespan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Geschiedenis </dc:title>
  <dc:creator>Mathijs Hage</dc:creator>
  <cp:lastModifiedBy>Mathijs Hage</cp:lastModifiedBy>
  <cp:revision>82</cp:revision>
  <dcterms:created xsi:type="dcterms:W3CDTF">2013-09-24T06:19:56Z</dcterms:created>
  <dcterms:modified xsi:type="dcterms:W3CDTF">2014-01-20T13:39:13Z</dcterms:modified>
</cp:coreProperties>
</file>