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2"/>
  </p:notesMasterIdLst>
  <p:sldIdLst>
    <p:sldId id="256" r:id="rId2"/>
    <p:sldId id="260" r:id="rId3"/>
    <p:sldId id="261" r:id="rId4"/>
    <p:sldId id="264" r:id="rId5"/>
    <p:sldId id="265" r:id="rId6"/>
    <p:sldId id="259" r:id="rId7"/>
    <p:sldId id="262" r:id="rId8"/>
    <p:sldId id="263" r:id="rId9"/>
    <p:sldId id="266" r:id="rId10"/>
    <p:sldId id="267" r:id="rId11"/>
    <p:sldId id="258" r:id="rId12"/>
    <p:sldId id="270" r:id="rId13"/>
    <p:sldId id="271" r:id="rId14"/>
    <p:sldId id="272" r:id="rId15"/>
    <p:sldId id="273" r:id="rId16"/>
    <p:sldId id="274" r:id="rId17"/>
    <p:sldId id="268" r:id="rId18"/>
    <p:sldId id="276" r:id="rId19"/>
    <p:sldId id="277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30" r:id="rId30"/>
    <p:sldId id="286" r:id="rId31"/>
    <p:sldId id="288" r:id="rId32"/>
    <p:sldId id="289" r:id="rId33"/>
    <p:sldId id="290" r:id="rId34"/>
    <p:sldId id="291" r:id="rId35"/>
    <p:sldId id="302" r:id="rId36"/>
    <p:sldId id="305" r:id="rId37"/>
    <p:sldId id="306" r:id="rId38"/>
    <p:sldId id="307" r:id="rId39"/>
    <p:sldId id="303" r:id="rId40"/>
    <p:sldId id="308" r:id="rId41"/>
    <p:sldId id="309" r:id="rId42"/>
    <p:sldId id="304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15" r:id="rId54"/>
    <p:sldId id="310" r:id="rId55"/>
    <p:sldId id="287" r:id="rId56"/>
    <p:sldId id="312" r:id="rId57"/>
    <p:sldId id="313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6" r:id="rId68"/>
    <p:sldId id="325" r:id="rId69"/>
    <p:sldId id="328" r:id="rId70"/>
    <p:sldId id="327" r:id="rId71"/>
    <p:sldId id="329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85C38-1225-4886-BCB0-B942C3158686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638D4-177E-42B9-AE47-AF85459C9F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6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7B373-620C-4352-AD3F-2748D02F841F}" type="datetimeFigureOut">
              <a:rPr lang="nl-NL" smtClean="0"/>
              <a:t>6-12-2013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454033-7A73-4C58-AF8F-85BA53BC9B21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ADtL8oRz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eigenwijzer/project/2516175/dossier-maatschappijleer/2157348/maatschappijleer/item/2573752/de-nederlandse-verzorgingsstaat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astingdienst.nl/wps/wcm/connect/bldcontentnl/belastingdienst/prive/werk_en_inkomen/sociale_verzekeringen/premies_volks_en_werknemersverzekeringen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astingdienst.nl/wps/wcm/connect/bldcontentnl/belastingdienst/prive/werk_en_inkomen/sociale_verzekeringen/premies_volks_en_werknemersverzekeringen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nl.wikipedia.org/wiki/Ministerie_van_Infrastructuur_en_Milieu" TargetMode="External"/><Relationship Id="rId13" Type="http://schemas.openxmlformats.org/officeDocument/2006/relationships/hyperlink" Target="http://www.welingelichtekringen.nl/politiek/80361/de-ploeg-is-klaar-rutte-en-alle-12-ministers-fotos.html" TargetMode="External"/><Relationship Id="rId3" Type="http://schemas.openxmlformats.org/officeDocument/2006/relationships/hyperlink" Target="http://nl.wikipedia.org/wiki/Ministerie_van_Binnenlandse_Zaken_en_Koninkrijksrelaties" TargetMode="External"/><Relationship Id="rId7" Type="http://schemas.openxmlformats.org/officeDocument/2006/relationships/hyperlink" Target="http://nl.wikipedia.org/wiki/Ministerie_van_Financi%C3%ABn_(Nederland)" TargetMode="External"/><Relationship Id="rId12" Type="http://schemas.openxmlformats.org/officeDocument/2006/relationships/hyperlink" Target="http://nl.wikipedia.org/wiki/Ministerie_van_Volksgezondheid,_Welzijn_en_Sport" TargetMode="External"/><Relationship Id="rId2" Type="http://schemas.openxmlformats.org/officeDocument/2006/relationships/hyperlink" Target="http://nl.wikipedia.org/wiki/Ministerie_van_Algemene_Zake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l.wikipedia.org/wiki/Ministerie_van_Economische_Zaken,_Landbouw_en_Innovatie" TargetMode="External"/><Relationship Id="rId11" Type="http://schemas.openxmlformats.org/officeDocument/2006/relationships/hyperlink" Target="http://nl.wikipedia.org/wiki/Ministerie_van_Veiligheid_en_Justitie_(Nederland)" TargetMode="External"/><Relationship Id="rId5" Type="http://schemas.openxmlformats.org/officeDocument/2006/relationships/hyperlink" Target="http://nl.wikipedia.org/wiki/Ministerie_van_Defensie_(Nederland)" TargetMode="External"/><Relationship Id="rId10" Type="http://schemas.openxmlformats.org/officeDocument/2006/relationships/hyperlink" Target="http://nl.wikipedia.org/wiki/Ministerie_van_Sociale_Zaken_en_Werkgelegenheid" TargetMode="External"/><Relationship Id="rId4" Type="http://schemas.openxmlformats.org/officeDocument/2006/relationships/hyperlink" Target="http://nl.wikipedia.org/wiki/Ministerie_van_Buitenlandse_Zaken_(Nederland)" TargetMode="External"/><Relationship Id="rId9" Type="http://schemas.openxmlformats.org/officeDocument/2006/relationships/hyperlink" Target="http://nl.wikipedia.org/wiki/Ministerie_van_Onderwijs,_Cultuur_en_Wetenscha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aY8Goaao9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VIUNQAzx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roepgelderland.nl/web/Nieuws-1/1808931/Op-deze-producten-wordt-vanaf-1-oktober-21-BTW-geheven.htm#.UpiR1NLuKE4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roepgelderland.nl/web/Nieuws-1/1808931/Op-deze-producten-wordt-vanaf-1-oktober-21-BTW-geheven.htm#.UpiR1NLuKE4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roepgelderland.nl/web/Nieuws-1/1808931/Op-deze-producten-wordt-vanaf-1-oktober-21-BTW-geheven.htm#.UpiR1NLuKE4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40317_prinsjesdag0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kskrant.nl/vk/nl/2686/Binnenland/article/detail/3509115/2013/09/17/Lees-en-kijk-de-troonrede-hier-terug-de-klassieke-verzorgingsstaat-verdwijnt.d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L3tfnGtOe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dADtL8oRzs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Overheid en sociale zekerheid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15 § 1 en 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3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Provinciale staten en gemeenteraad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www.youtube.com/watch?v=zdADtL8oRzs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Provinciale Staten: Provinciale wegen, vaarwegen, monumentenzorg en cultuur</a:t>
            </a:r>
          </a:p>
          <a:p>
            <a:endParaRPr lang="nl-NL" dirty="0"/>
          </a:p>
          <a:p>
            <a:r>
              <a:rPr lang="nl-NL" dirty="0" smtClean="0"/>
              <a:t>Gemeenteraad: Vergunningen, brandweer, plantsoenendienst, riolering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74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http://www.schooltv.nl/eigenwijzer/project/2516175/dossier-maatschappijleer/2157348/maatschappijleer/item/2573752/de-nederlandse-verzorgingsstaat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Verzorgingsstaat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358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54" y="30021"/>
            <a:ext cx="6336704" cy="686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85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Instellingen voor sociale zekerheid en zorg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nl-NL" sz="1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58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Instellingen voor sociale zekerheid en zorg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AOW (Algemene ouderdomswet)</a:t>
            </a:r>
          </a:p>
          <a:p>
            <a:endParaRPr lang="nl-NL" dirty="0"/>
          </a:p>
          <a:p>
            <a:r>
              <a:rPr lang="nl-NL" dirty="0"/>
              <a:t>AWBZ (Algemene wet bijzondere </a:t>
            </a:r>
            <a:r>
              <a:rPr lang="nl-NL" dirty="0" smtClean="0"/>
              <a:t>ziektekosten</a:t>
            </a:r>
          </a:p>
          <a:p>
            <a:endParaRPr lang="nl-NL" dirty="0"/>
          </a:p>
          <a:p>
            <a:r>
              <a:rPr lang="nl-NL" dirty="0" smtClean="0"/>
              <a:t>ANW (Algemene nabestaandenwet)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1200" dirty="0">
                <a:hlinkClick r:id="rId2"/>
              </a:rPr>
              <a:t>http://www.belastingdienst.nl/wps/wcm/connect/bldcontentnl/belastingdienst/prive/werk_en_inkomen/sociale_verzekeringen/premies_volks_en_werknemersverzekeringen/</a:t>
            </a:r>
            <a:endParaRPr lang="nl-NL" sz="1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26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Instellingen voor sociale zekerheid en zorg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Volksverzekeringen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Werknemersverzekeringen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AOW (Algemene ouderdomswet)</a:t>
            </a:r>
          </a:p>
          <a:p>
            <a:endParaRPr lang="nl-NL" dirty="0"/>
          </a:p>
          <a:p>
            <a:r>
              <a:rPr lang="nl-NL" dirty="0"/>
              <a:t>AWBZ (Algemene wet bijzondere </a:t>
            </a:r>
            <a:r>
              <a:rPr lang="nl-NL" dirty="0" smtClean="0"/>
              <a:t>ziektekosten</a:t>
            </a:r>
          </a:p>
          <a:p>
            <a:endParaRPr lang="nl-NL" dirty="0"/>
          </a:p>
          <a:p>
            <a:r>
              <a:rPr lang="nl-NL" dirty="0" smtClean="0"/>
              <a:t>ANW (Algemene nabestaandenwet)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1200" dirty="0">
                <a:hlinkClick r:id="rId2"/>
              </a:rPr>
              <a:t>http://www.belastingdienst.nl/wps/wcm/connect/bldcontentnl/belastingdienst/prive/werk_en_inkomen/sociale_verzekeringen/premies_volks_en_werknemersverzekeringen/</a:t>
            </a:r>
            <a:endParaRPr lang="nl-NL" sz="1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WW (</a:t>
            </a:r>
            <a:r>
              <a:rPr lang="nl-NL" dirty="0" err="1" smtClean="0"/>
              <a:t>Werklossheidswet</a:t>
            </a:r>
            <a:r>
              <a:rPr lang="nl-NL" dirty="0" smtClean="0"/>
              <a:t>)</a:t>
            </a:r>
          </a:p>
          <a:p>
            <a:endParaRPr lang="nl-NL" dirty="0"/>
          </a:p>
          <a:p>
            <a:r>
              <a:rPr lang="nl-NL" dirty="0" smtClean="0"/>
              <a:t>ZW (ziektewet)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WAO (Wet arbeidsongeschikt)</a:t>
            </a:r>
          </a:p>
          <a:p>
            <a:endParaRPr lang="nl-NL" dirty="0"/>
          </a:p>
          <a:p>
            <a:r>
              <a:rPr lang="nl-NL" dirty="0" smtClean="0"/>
              <a:t>WIA (wet werk en inkomen naar arbeidsvermogen)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800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Collectieve 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overheid en de instellingen voor sociale zekerheid samen heet de collectieve sector:</a:t>
            </a:r>
          </a:p>
          <a:p>
            <a:endParaRPr lang="nl-NL" dirty="0"/>
          </a:p>
          <a:p>
            <a:r>
              <a:rPr lang="nl-NL" dirty="0" smtClean="0"/>
              <a:t>Wat wordt waar van betaald?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61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Collectieve sector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€€ uit belastingen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€€ uit sociale premies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Uitkeringen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33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Collectieve sector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€€ uit belastingen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€€ uit sociale premies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Politie</a:t>
            </a:r>
          </a:p>
          <a:p>
            <a:r>
              <a:rPr lang="nl-NL" dirty="0" smtClean="0"/>
              <a:t>Leger</a:t>
            </a:r>
          </a:p>
          <a:p>
            <a:r>
              <a:rPr lang="nl-NL" dirty="0" smtClean="0"/>
              <a:t>Rechtsspraak</a:t>
            </a:r>
          </a:p>
          <a:p>
            <a:r>
              <a:rPr lang="nl-NL" dirty="0" smtClean="0"/>
              <a:t>Basisonderwijs</a:t>
            </a:r>
          </a:p>
          <a:p>
            <a:r>
              <a:rPr lang="nl-NL" dirty="0" smtClean="0"/>
              <a:t>Openbaar bestuur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Uitkeringen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192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Collectieve sector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€€ uit belastingen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€€ uit sociale premies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Politie</a:t>
            </a:r>
          </a:p>
          <a:p>
            <a:r>
              <a:rPr lang="nl-NL" dirty="0" smtClean="0"/>
              <a:t>Leger</a:t>
            </a:r>
          </a:p>
          <a:p>
            <a:r>
              <a:rPr lang="nl-NL" dirty="0" smtClean="0"/>
              <a:t>Rechtsspraak</a:t>
            </a:r>
          </a:p>
          <a:p>
            <a:r>
              <a:rPr lang="nl-NL" dirty="0" smtClean="0"/>
              <a:t>Basisonderwijs</a:t>
            </a:r>
          </a:p>
          <a:p>
            <a:r>
              <a:rPr lang="nl-NL" dirty="0" smtClean="0"/>
              <a:t>Openbaar bestuur</a:t>
            </a:r>
          </a:p>
          <a:p>
            <a:endParaRPr lang="nl-NL" dirty="0"/>
          </a:p>
          <a:p>
            <a:r>
              <a:rPr lang="nl-NL" dirty="0" smtClean="0"/>
              <a:t>AMBTENAREN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Uitkeringen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25896"/>
            <a:ext cx="61912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46" y="2636912"/>
            <a:ext cx="4727624" cy="391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Ministeries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Ministers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Namen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Het kabinet heeft elf ministeries plus twee ministers zonder portefeuille:</a:t>
            </a:r>
          </a:p>
          <a:p>
            <a:r>
              <a:rPr lang="nl-NL" dirty="0">
                <a:hlinkClick r:id="rId2" tooltip="Ministerie van Algemene Zaken"/>
              </a:rPr>
              <a:t>Ministerie van Algemene Zaken</a:t>
            </a:r>
            <a:r>
              <a:rPr lang="nl-NL" dirty="0"/>
              <a:t> (AZ)</a:t>
            </a:r>
          </a:p>
          <a:p>
            <a:r>
              <a:rPr lang="nl-NL" dirty="0">
                <a:hlinkClick r:id="rId3" tooltip="Ministerie van Binnenlandse Zaken en Koninkrijksrelaties"/>
              </a:rPr>
              <a:t>Ministerie van Binnenlandse Zaken en Koninkrijksrelaties</a:t>
            </a:r>
            <a:r>
              <a:rPr lang="nl-NL" dirty="0"/>
              <a:t> (BZK)</a:t>
            </a:r>
          </a:p>
          <a:p>
            <a:r>
              <a:rPr lang="nl-NL" dirty="0">
                <a:hlinkClick r:id="rId4" tooltip="Ministerie van Buitenlandse Zaken (Nederland)"/>
              </a:rPr>
              <a:t>Ministerie van Buitenlandse Zaken</a:t>
            </a:r>
            <a:r>
              <a:rPr lang="nl-NL" dirty="0"/>
              <a:t> (BuZa)</a:t>
            </a:r>
          </a:p>
          <a:p>
            <a:r>
              <a:rPr lang="nl-NL" dirty="0">
                <a:hlinkClick r:id="rId5" tooltip="Ministerie van Defensie (Nederland)"/>
              </a:rPr>
              <a:t>Ministerie van Defensie</a:t>
            </a:r>
            <a:endParaRPr lang="nl-NL" dirty="0"/>
          </a:p>
          <a:p>
            <a:r>
              <a:rPr lang="nl-NL" dirty="0">
                <a:hlinkClick r:id="rId6" tooltip="Ministerie van Economische Zaken, Landbouw en Innovatie"/>
              </a:rPr>
              <a:t>Ministerie van Economische Zaken</a:t>
            </a:r>
            <a:r>
              <a:rPr lang="nl-NL" dirty="0"/>
              <a:t> (EZ)</a:t>
            </a:r>
          </a:p>
          <a:p>
            <a:r>
              <a:rPr lang="nl-NL" dirty="0">
                <a:hlinkClick r:id="rId7" tooltip="Ministerie van Financiën (Nederland)"/>
              </a:rPr>
              <a:t>Ministerie van Financiën</a:t>
            </a:r>
            <a:endParaRPr lang="nl-NL" dirty="0"/>
          </a:p>
          <a:p>
            <a:r>
              <a:rPr lang="nl-NL" dirty="0">
                <a:hlinkClick r:id="rId8" tooltip="Ministerie van Infrastructuur en Milieu"/>
              </a:rPr>
              <a:t>Ministerie van Infrastructuur en Milieu</a:t>
            </a:r>
            <a:r>
              <a:rPr lang="nl-NL" dirty="0"/>
              <a:t> (I&amp;M)</a:t>
            </a:r>
          </a:p>
          <a:p>
            <a:r>
              <a:rPr lang="nl-NL" dirty="0">
                <a:hlinkClick r:id="rId9" tooltip="Ministerie van Onderwijs, Cultuur en Wetenschap"/>
              </a:rPr>
              <a:t>Ministerie van Onderwijs, Cultuur en Wetenschap</a:t>
            </a:r>
            <a:r>
              <a:rPr lang="nl-NL" dirty="0"/>
              <a:t> (OCW)</a:t>
            </a:r>
          </a:p>
          <a:p>
            <a:r>
              <a:rPr lang="nl-NL" u="sng" dirty="0">
                <a:hlinkClick r:id="rId10" tooltip="Ministerie van Sociale Zaken en Werkgelegenheid"/>
              </a:rPr>
              <a:t>Ministerie van Sociale Zaken en Werkgelegenheid</a:t>
            </a:r>
            <a:r>
              <a:rPr lang="nl-NL" dirty="0"/>
              <a:t> (SZW)</a:t>
            </a:r>
          </a:p>
          <a:p>
            <a:r>
              <a:rPr lang="nl-NL" dirty="0">
                <a:hlinkClick r:id="rId11" tooltip="Ministerie van Veiligheid en Justitie (Nederland)"/>
              </a:rPr>
              <a:t>Ministerie van Veiligheid en Justitie</a:t>
            </a:r>
            <a:r>
              <a:rPr lang="nl-NL" dirty="0"/>
              <a:t> (V&amp;J)</a:t>
            </a:r>
          </a:p>
          <a:p>
            <a:r>
              <a:rPr lang="nl-NL" dirty="0">
                <a:hlinkClick r:id="rId12" tooltip="Ministerie van Volksgezondheid, Welzijn en Sport"/>
              </a:rPr>
              <a:t>Ministerie van Volksgezondheid, Welzijn en Sport</a:t>
            </a:r>
            <a:r>
              <a:rPr lang="nl-NL" dirty="0"/>
              <a:t> (VWS)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>
                <a:hlinkClick r:id="rId13"/>
              </a:rPr>
              <a:t>http://</a:t>
            </a:r>
            <a:r>
              <a:rPr lang="nl-NL" dirty="0" smtClean="0">
                <a:hlinkClick r:id="rId13"/>
              </a:rPr>
              <a:t>www.welingelichtekringen.nl/politiek/80361/de-ploeg-is-klaar-rutte-en-alle-12-ministers-fotos.html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41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collectieve en particuliere 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www.youtube.com/watch?v=laY8Goaao9A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742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collectivisatie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privatisering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Voorkoming misbruik politie, leger en rechtsspraak</a:t>
            </a:r>
          </a:p>
          <a:p>
            <a:r>
              <a:rPr lang="nl-NL" dirty="0" smtClean="0"/>
              <a:t>Te duur voor privatisering(</a:t>
            </a:r>
            <a:r>
              <a:rPr lang="nl-NL" dirty="0" err="1" smtClean="0"/>
              <a:t>betuwelijn</a:t>
            </a:r>
            <a:r>
              <a:rPr lang="nl-NL" dirty="0" smtClean="0"/>
              <a:t>)</a:t>
            </a:r>
          </a:p>
          <a:p>
            <a:r>
              <a:rPr lang="nl-NL" dirty="0" smtClean="0"/>
              <a:t>Ter bescherming zwakkeren in de samenleving</a:t>
            </a:r>
          </a:p>
          <a:p>
            <a:r>
              <a:rPr lang="nl-NL" dirty="0" smtClean="0"/>
              <a:t>Stimuleren onderwijs en bibliotheek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82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Redenen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collectivisatie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privatisering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Voorkoming misbruik politie, leger en rechtsspraak</a:t>
            </a:r>
          </a:p>
          <a:p>
            <a:r>
              <a:rPr lang="nl-NL" dirty="0" smtClean="0"/>
              <a:t>Te duur voor privatisering(</a:t>
            </a:r>
            <a:r>
              <a:rPr lang="nl-NL" dirty="0" err="1" smtClean="0"/>
              <a:t>betuwelijn</a:t>
            </a:r>
            <a:r>
              <a:rPr lang="nl-NL" dirty="0" smtClean="0"/>
              <a:t>)</a:t>
            </a:r>
          </a:p>
          <a:p>
            <a:r>
              <a:rPr lang="nl-NL" dirty="0" smtClean="0"/>
              <a:t>Ter bescherming zwakkeren in de samenleving</a:t>
            </a:r>
          </a:p>
          <a:p>
            <a:r>
              <a:rPr lang="nl-NL" dirty="0" smtClean="0"/>
              <a:t>Stimuleren onderwijs en bibliotheek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Kostenbesparing collectieve sector</a:t>
            </a:r>
          </a:p>
          <a:p>
            <a:r>
              <a:rPr lang="nl-NL" dirty="0" smtClean="0"/>
              <a:t>Doelmatiger en dus goedkoper</a:t>
            </a:r>
          </a:p>
          <a:p>
            <a:r>
              <a:rPr lang="nl-NL" dirty="0" smtClean="0"/>
              <a:t>Sneller reageren op wensen en behoeften burgers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1429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Overheidsbemoeienis in particuliere sector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Geen of weinig bemoeienis met de overheid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89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Overheidsbemoeienis in particuliere sector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Liberalisme: Geen of weinig bemoeienis met de overheid</a:t>
            </a:r>
          </a:p>
          <a:p>
            <a:endParaRPr lang="nl-NL" dirty="0"/>
          </a:p>
          <a:p>
            <a:r>
              <a:rPr lang="nl-NL" dirty="0" smtClean="0"/>
              <a:t>Regulering: instellen van geboden en verboden</a:t>
            </a:r>
          </a:p>
          <a:p>
            <a:endParaRPr lang="nl-NL" dirty="0"/>
          </a:p>
          <a:p>
            <a:r>
              <a:rPr lang="nl-NL" dirty="0" smtClean="0"/>
              <a:t>Deregulering: Versoepelen overheidsregels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298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Heffingen (Milieuheffing, accijns op sigaretten)</a:t>
            </a:r>
          </a:p>
          <a:p>
            <a:r>
              <a:rPr lang="nl-NL" dirty="0" smtClean="0"/>
              <a:t>Subsidies (Investeringen bedrijven stimuleren)</a:t>
            </a:r>
          </a:p>
        </p:txBody>
      </p:sp>
    </p:spTree>
    <p:extLst>
      <p:ext uri="{BB962C8B-B14F-4D97-AF65-F5344CB8AC3E}">
        <p14:creationId xmlns:p14="http://schemas.microsoft.com/office/powerpoint/2010/main" val="836994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Heffingen (Milieuheffing, accijns op sigaretten)</a:t>
            </a:r>
          </a:p>
          <a:p>
            <a:r>
              <a:rPr lang="nl-NL" dirty="0" smtClean="0"/>
              <a:t>Subsidies (Investeringen bedrijven stimuleren)</a:t>
            </a:r>
          </a:p>
          <a:p>
            <a:r>
              <a:rPr lang="nl-NL" dirty="0" smtClean="0"/>
              <a:t>Wet product aansprakelijkheid (Verhalen op fabrikant)</a:t>
            </a:r>
          </a:p>
          <a:p>
            <a:r>
              <a:rPr lang="nl-NL" dirty="0" smtClean="0"/>
              <a:t>Warenwet (voorschriften op kwaliteit voeding)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9475"/>
            <a:ext cx="2232248" cy="257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622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Prijzenwet (Duidelijke prijs op kaartje, zie VS)</a:t>
            </a:r>
          </a:p>
          <a:p>
            <a:r>
              <a:rPr lang="nl-NL" dirty="0" smtClean="0"/>
              <a:t>Bestemmingsplan </a:t>
            </a:r>
          </a:p>
          <a:p>
            <a:r>
              <a:rPr lang="nl-NL" dirty="0" smtClean="0"/>
              <a:t>Concurrentie voorschriften (Tegengaan monopolypositie, opdrijven prijzen)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21088"/>
            <a:ext cx="4224511" cy="237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37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Heffingen (Milieuheffing, accijns op sigaretten)</a:t>
            </a:r>
          </a:p>
          <a:p>
            <a:r>
              <a:rPr lang="nl-NL" dirty="0" smtClean="0"/>
              <a:t>Subsidies (Investeringen bedrijven stimuleren)</a:t>
            </a:r>
          </a:p>
          <a:p>
            <a:r>
              <a:rPr lang="nl-NL" dirty="0" smtClean="0"/>
              <a:t>Wet product aansprakelijkheid (Verhalen op fabrikant)</a:t>
            </a:r>
          </a:p>
          <a:p>
            <a:r>
              <a:rPr lang="nl-NL" dirty="0" smtClean="0"/>
              <a:t>Warenwet (voorschriften op kwaliteit voeding)</a:t>
            </a:r>
          </a:p>
          <a:p>
            <a:r>
              <a:rPr lang="nl-NL" dirty="0" smtClean="0"/>
              <a:t>Prijzenwet (Duidelijke prijs op kaartje, zie VS)</a:t>
            </a:r>
          </a:p>
          <a:p>
            <a:r>
              <a:rPr lang="nl-NL" dirty="0" smtClean="0"/>
              <a:t>Bestemmingsplan </a:t>
            </a:r>
          </a:p>
          <a:p>
            <a:r>
              <a:rPr lang="nl-NL" dirty="0" smtClean="0"/>
              <a:t>Concurrentie voorschriften (Tegengaan monopolypositie, opdrijven prijzen)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71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Sociale zekerheid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Bijles: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>
                <a:hlinkClick r:id="rId2"/>
              </a:rPr>
              <a:t>http://www.youtube.com/watch?v=sVIUNQAzxzA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94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9119"/>
            <a:ext cx="43140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43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15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3 t/m 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422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BTW(belasting toegevoegde waarde)</a:t>
            </a:r>
          </a:p>
          <a:p>
            <a:pPr marL="0" indent="0">
              <a:buNone/>
            </a:pPr>
            <a:r>
              <a:rPr lang="nl-NL" dirty="0" smtClean="0"/>
              <a:t>Wordt berekend over goederen.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856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BTW(belasting toegevoegde waarde)</a:t>
            </a:r>
          </a:p>
          <a:p>
            <a:pPr marL="0" indent="0">
              <a:buNone/>
            </a:pPr>
            <a:r>
              <a:rPr lang="nl-NL" dirty="0" smtClean="0"/>
              <a:t>Wordt berekend over goederen.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21 % Algemene tarief(kleding, schoenen)</a:t>
            </a:r>
          </a:p>
          <a:p>
            <a:pPr marL="0" indent="0">
              <a:buNone/>
            </a:pPr>
            <a:r>
              <a:rPr lang="nl-NL" sz="1000" dirty="0">
                <a:hlinkClick r:id="rId2"/>
              </a:rPr>
              <a:t>http://www.omroepgelderland.nl/web/Nieuws-1/1808931/Op-deze-producten-wordt-vanaf-1-oktober-21-BTW-geheven.htm#.UpiR1NLuKE4</a:t>
            </a:r>
            <a:endParaRPr lang="nl-NL" sz="1000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965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BTW(belasting toegevoegde waarde)</a:t>
            </a:r>
          </a:p>
          <a:p>
            <a:pPr marL="0" indent="0">
              <a:buNone/>
            </a:pPr>
            <a:r>
              <a:rPr lang="nl-NL" dirty="0" smtClean="0"/>
              <a:t>Wordt berekend over goederen.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21 % Algemene tarief(kleding, schoenen)</a:t>
            </a:r>
          </a:p>
          <a:p>
            <a:r>
              <a:rPr lang="nl-NL" sz="1000" dirty="0">
                <a:hlinkClick r:id="rId2"/>
              </a:rPr>
              <a:t>http://www.omroepgelderland.nl/web/Nieuws-1/1808931/Op-deze-producten-wordt-vanaf-1-oktober-21-BTW-geheven.htm#.UpiR1NLuKE4</a:t>
            </a:r>
            <a:endParaRPr lang="nl-NL" sz="1000" dirty="0"/>
          </a:p>
          <a:p>
            <a:r>
              <a:rPr lang="nl-NL" dirty="0" smtClean="0"/>
              <a:t>6% Bijzondere tarief over eerste levensbehoeften (Krant, Voedingsmiddelen, water, geneesmiddelen, boeken)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7498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BTW(belasting toegevoegde waarde)</a:t>
            </a:r>
          </a:p>
          <a:p>
            <a:pPr marL="0" indent="0">
              <a:buNone/>
            </a:pPr>
            <a:r>
              <a:rPr lang="nl-NL" dirty="0" smtClean="0"/>
              <a:t>Wordt berekend over goederen.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21 % Algemene tarief(kleding, schoenen)</a:t>
            </a:r>
          </a:p>
          <a:p>
            <a:r>
              <a:rPr lang="nl-NL" sz="1000" dirty="0">
                <a:hlinkClick r:id="rId2"/>
              </a:rPr>
              <a:t>http://www.omroepgelderland.nl/web/Nieuws-1/1808931/Op-deze-producten-wordt-vanaf-1-oktober-21-BTW-geheven.htm#.UpiR1NLuKE4</a:t>
            </a:r>
            <a:endParaRPr lang="nl-NL" sz="1000" dirty="0"/>
          </a:p>
          <a:p>
            <a:r>
              <a:rPr lang="nl-NL" dirty="0" smtClean="0"/>
              <a:t>6% Bijzondere tarief over eerste levensbehoeften (Krant, Voedingsmiddelen, water, geneesmiddelen, boeken)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0% (medicijnen, medische hulp en diensten van banken)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544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Winkelier koopt schoenen van 100 euro van de groothandel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4060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Winkelier koopt schoenen van 100 euro van de groothandel</a:t>
            </a:r>
          </a:p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993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Winkelier koopt schoenen van 100 euro van de groothandel</a:t>
            </a:r>
          </a:p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De winkelier wilt 50 </a:t>
            </a:r>
            <a:r>
              <a:rPr lang="nl-NL" dirty="0" err="1" smtClean="0"/>
              <a:t>eu</a:t>
            </a:r>
            <a:r>
              <a:rPr lang="nl-NL" dirty="0" smtClean="0"/>
              <a:t>. Winst maken -&gt; dus verkoopprijs van 150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472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Winkelier koopt schoenen van 100 euro van de groothandel</a:t>
            </a:r>
          </a:p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De winkelier wilt 50 </a:t>
            </a:r>
            <a:r>
              <a:rPr lang="nl-NL" dirty="0" err="1" smtClean="0"/>
              <a:t>eu</a:t>
            </a:r>
            <a:r>
              <a:rPr lang="nl-NL" dirty="0" smtClean="0"/>
              <a:t>. Winst maken -&gt; dus verkoopprijs van 150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Hij moet echter ook 19% BTW rekenen. 19% van 150 is 28,50 </a:t>
            </a:r>
            <a:r>
              <a:rPr lang="nl-NL" dirty="0" err="1" smtClean="0"/>
              <a:t>eu</a:t>
            </a:r>
            <a:r>
              <a:rPr lang="nl-NL" dirty="0" smtClean="0"/>
              <a:t>. -&gt; verkoopprijs is 178,50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090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BTW  betaald door winkelier 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67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7433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9119"/>
            <a:ext cx="43140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3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BTW  betaald door winkelier 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Hij moet echter 19% BTW rekenen. 19% van 150 is 28,50 </a:t>
            </a:r>
            <a:r>
              <a:rPr lang="nl-NL" dirty="0" err="1" smtClean="0"/>
              <a:t>eu</a:t>
            </a:r>
            <a:r>
              <a:rPr lang="nl-NL" dirty="0" smtClean="0"/>
              <a:t>. -&gt; verkoopprijs is 178,50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479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BTW  betaald door winkelier 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Hij moet echter 19% BTW rekenen. 19% van 150 is 28,50 </a:t>
            </a:r>
            <a:r>
              <a:rPr lang="nl-NL" dirty="0" err="1" smtClean="0"/>
              <a:t>eu</a:t>
            </a:r>
            <a:r>
              <a:rPr lang="nl-NL" dirty="0" smtClean="0"/>
              <a:t>. -&gt; verkoopprijs is 178,50</a:t>
            </a:r>
          </a:p>
          <a:p>
            <a:endParaRPr lang="nl-NL" dirty="0"/>
          </a:p>
          <a:p>
            <a:r>
              <a:rPr lang="nl-NL" dirty="0" smtClean="0"/>
              <a:t>BTW ontvangen door winkelier 28,50</a:t>
            </a:r>
          </a:p>
          <a:p>
            <a:endParaRPr lang="nl-NL" dirty="0"/>
          </a:p>
          <a:p>
            <a:r>
              <a:rPr lang="nl-NL" dirty="0" smtClean="0"/>
              <a:t>Wat gebeurt er met verschil van 9,50???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642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BTW berekenen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100 </a:t>
            </a:r>
            <a:r>
              <a:rPr lang="nl-NL" dirty="0" err="1" smtClean="0"/>
              <a:t>eu</a:t>
            </a:r>
            <a:r>
              <a:rPr lang="nl-NL" dirty="0" smtClean="0"/>
              <a:t>. + 19% btw is 119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BTW  betaald door winkelier 19 </a:t>
            </a:r>
            <a:r>
              <a:rPr lang="nl-NL" dirty="0" err="1" smtClean="0"/>
              <a:t>eu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- BTW ontvangen door winkelier 28,50</a:t>
            </a:r>
          </a:p>
          <a:p>
            <a:endParaRPr lang="nl-NL" dirty="0"/>
          </a:p>
          <a:p>
            <a:r>
              <a:rPr lang="nl-NL" dirty="0" smtClean="0"/>
              <a:t>Wat gebeurt er met verschil van 9,50???</a:t>
            </a:r>
          </a:p>
          <a:p>
            <a:endParaRPr lang="nl-NL" dirty="0"/>
          </a:p>
          <a:p>
            <a:r>
              <a:rPr lang="nl-NL" dirty="0" smtClean="0"/>
              <a:t>Betalen aan de belastingdienst.</a:t>
            </a:r>
            <a:br>
              <a:rPr lang="nl-NL" dirty="0" smtClean="0"/>
            </a:br>
            <a:r>
              <a:rPr lang="nl-NL" dirty="0" smtClean="0"/>
              <a:t>19% over 50 </a:t>
            </a:r>
            <a:r>
              <a:rPr lang="nl-NL" dirty="0" err="1" smtClean="0"/>
              <a:t>eu</a:t>
            </a:r>
            <a:r>
              <a:rPr lang="nl-NL" dirty="0" smtClean="0"/>
              <a:t>. Is ook 9,50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053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Accijnzen(belastingen op goederen die de overheid schadelijk vindt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362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Accijnzen(belastingen op goederen die de overheid schadelijk vindt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Sigaretten</a:t>
            </a:r>
          </a:p>
          <a:p>
            <a:pPr marL="514350" indent="-514350">
              <a:buAutoNum type="arabicPeriod"/>
            </a:pPr>
            <a:r>
              <a:rPr lang="nl-NL" dirty="0" smtClean="0"/>
              <a:t>Benzine</a:t>
            </a:r>
          </a:p>
          <a:p>
            <a:pPr marL="514350" indent="-514350">
              <a:buAutoNum type="arabicPeriod"/>
            </a:pPr>
            <a:r>
              <a:rPr lang="nl-NL" dirty="0" smtClean="0"/>
              <a:t>Suiker</a:t>
            </a:r>
          </a:p>
          <a:p>
            <a:pPr marL="514350" indent="-514350">
              <a:buAutoNum type="arabicPeriod"/>
            </a:pPr>
            <a:r>
              <a:rPr lang="nl-NL" dirty="0" smtClean="0"/>
              <a:t>Alcohol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7849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Je betaalt belasting over jouw voertuig als die op jouw naam staat.</a:t>
            </a:r>
          </a:p>
          <a:p>
            <a:r>
              <a:rPr lang="nl-NL" dirty="0" smtClean="0"/>
              <a:t>Hoogte belasting is afhankelijk van: </a:t>
            </a:r>
          </a:p>
        </p:txBody>
      </p:sp>
    </p:spTree>
    <p:extLst>
      <p:ext uri="{BB962C8B-B14F-4D97-AF65-F5344CB8AC3E}">
        <p14:creationId xmlns:p14="http://schemas.microsoft.com/office/powerpoint/2010/main" val="1546389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Je betaalt belasting over jouw voertuig als die op jouw naam staat.</a:t>
            </a:r>
          </a:p>
          <a:p>
            <a:r>
              <a:rPr lang="nl-NL" dirty="0" smtClean="0"/>
              <a:t>Hoogte belasting is afhankelijk van: </a:t>
            </a:r>
          </a:p>
          <a:p>
            <a:r>
              <a:rPr lang="nl-NL" dirty="0" smtClean="0"/>
              <a:t>Gewicht</a:t>
            </a:r>
          </a:p>
          <a:p>
            <a:r>
              <a:rPr lang="nl-NL" dirty="0" smtClean="0"/>
              <a:t>Provincie</a:t>
            </a:r>
          </a:p>
          <a:p>
            <a:r>
              <a:rPr lang="nl-NL" dirty="0" smtClean="0"/>
              <a:t>De brandstof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3767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Loonheffing(loonbelasting en premies voor de volksverzekeringen)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Wordt van je loon ingehouden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5246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Loonheffing(loonbelasting en premies voor de volksverzekeringen)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Wordt van je loon ingehouden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Procentueel: Naarmate je meer verdient, moet je meer belasting betalen.</a:t>
            </a:r>
            <a:br>
              <a:rPr lang="nl-NL" dirty="0" smtClean="0"/>
            </a:br>
            <a:r>
              <a:rPr lang="nl-NL" dirty="0" smtClean="0"/>
              <a:t>De sterkste schouders dragen de zwaarste lasten.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975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</a:t>
            </a:r>
          </a:p>
          <a:p>
            <a:r>
              <a:rPr lang="nl-NL" dirty="0" smtClean="0"/>
              <a:t>Gemeentelijke belastingen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OZB (onroerende zaak belasting)</a:t>
            </a:r>
          </a:p>
        </p:txBody>
      </p:sp>
    </p:spTree>
    <p:extLst>
      <p:ext uri="{BB962C8B-B14F-4D97-AF65-F5344CB8AC3E}">
        <p14:creationId xmlns:p14="http://schemas.microsoft.com/office/powerpoint/2010/main" val="9191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7433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99119"/>
            <a:ext cx="431405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84" y="3573016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07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</a:t>
            </a:r>
          </a:p>
          <a:p>
            <a:r>
              <a:rPr lang="nl-NL" dirty="0" smtClean="0"/>
              <a:t>Gemeentelijke belastingen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OZB (onroerende zaak belasting)</a:t>
            </a:r>
          </a:p>
          <a:p>
            <a:pPr>
              <a:buFontTx/>
              <a:buChar char="-"/>
            </a:pPr>
            <a:r>
              <a:rPr lang="nl-NL" dirty="0" smtClean="0"/>
              <a:t>Afvalstoffenheffing</a:t>
            </a:r>
          </a:p>
        </p:txBody>
      </p:sp>
    </p:spTree>
    <p:extLst>
      <p:ext uri="{BB962C8B-B14F-4D97-AF65-F5344CB8AC3E}">
        <p14:creationId xmlns:p14="http://schemas.microsoft.com/office/powerpoint/2010/main" val="164567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belastingen zijn 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</a:t>
            </a:r>
          </a:p>
          <a:p>
            <a:r>
              <a:rPr lang="nl-NL" dirty="0" smtClean="0"/>
              <a:t>Gemeentelijke belastingen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OZB (onroerende zaak belasting)</a:t>
            </a:r>
          </a:p>
          <a:p>
            <a:pPr>
              <a:buFontTx/>
              <a:buChar char="-"/>
            </a:pPr>
            <a:r>
              <a:rPr lang="nl-NL" dirty="0" smtClean="0"/>
              <a:t>Afvalstoffenheffing</a:t>
            </a:r>
          </a:p>
          <a:p>
            <a:pPr>
              <a:buFontTx/>
              <a:buChar char="-"/>
            </a:pPr>
            <a:r>
              <a:rPr lang="nl-NL" dirty="0" smtClean="0"/>
              <a:t>Rioolrechten</a:t>
            </a:r>
          </a:p>
        </p:txBody>
      </p:sp>
    </p:spTree>
    <p:extLst>
      <p:ext uri="{BB962C8B-B14F-4D97-AF65-F5344CB8AC3E}">
        <p14:creationId xmlns:p14="http://schemas.microsoft.com/office/powerpoint/2010/main" val="2574829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belastingen zijn er?</a:t>
            </a:r>
            <a:br>
              <a:rPr lang="nl-NL" dirty="0" smtClean="0"/>
            </a:br>
            <a:r>
              <a:rPr lang="nl-NL" dirty="0" smtClean="0"/>
              <a:t>Indirecte belastingen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BTW</a:t>
            </a:r>
          </a:p>
          <a:p>
            <a:r>
              <a:rPr lang="nl-NL" dirty="0" smtClean="0"/>
              <a:t>Accijnzen</a:t>
            </a:r>
          </a:p>
          <a:p>
            <a:r>
              <a:rPr lang="nl-NL" dirty="0" smtClean="0"/>
              <a:t>Motorrijtuigenbelasting</a:t>
            </a:r>
          </a:p>
          <a:p>
            <a:r>
              <a:rPr lang="nl-NL" dirty="0" smtClean="0"/>
              <a:t>Loonheffing</a:t>
            </a:r>
          </a:p>
          <a:p>
            <a:r>
              <a:rPr lang="nl-NL" dirty="0" smtClean="0"/>
              <a:t>Gemeentelijke belastingen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OZB (onroerende zaak belasting)</a:t>
            </a:r>
          </a:p>
          <a:p>
            <a:pPr>
              <a:buFontTx/>
              <a:buChar char="-"/>
            </a:pPr>
            <a:r>
              <a:rPr lang="nl-NL" dirty="0" smtClean="0"/>
              <a:t>Afvalstoffenheffing</a:t>
            </a:r>
          </a:p>
          <a:p>
            <a:pPr>
              <a:buFontTx/>
              <a:buChar char="-"/>
            </a:pPr>
            <a:r>
              <a:rPr lang="nl-NL" dirty="0" smtClean="0"/>
              <a:t>Rioolrechten</a:t>
            </a:r>
          </a:p>
          <a:p>
            <a:pPr>
              <a:buFontTx/>
              <a:buChar char="-"/>
            </a:pPr>
            <a:r>
              <a:rPr lang="nl-NL" dirty="0" smtClean="0"/>
              <a:t>Hondenbelasting</a:t>
            </a:r>
          </a:p>
          <a:p>
            <a:pPr>
              <a:buFontTx/>
              <a:buChar char="-"/>
            </a:pPr>
            <a:r>
              <a:rPr lang="nl-NL" dirty="0" smtClean="0"/>
              <a:t>Toeristenbelasting</a:t>
            </a:r>
          </a:p>
          <a:p>
            <a:pPr>
              <a:buFontTx/>
              <a:buChar char="-"/>
            </a:pPr>
            <a:r>
              <a:rPr lang="nl-NL" dirty="0" smtClean="0"/>
              <a:t>Retributies(paspoorten)</a:t>
            </a:r>
          </a:p>
        </p:txBody>
      </p:sp>
    </p:spTree>
    <p:extLst>
      <p:ext uri="{BB962C8B-B14F-4D97-AF65-F5344CB8AC3E}">
        <p14:creationId xmlns:p14="http://schemas.microsoft.com/office/powerpoint/2010/main" val="2316147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hebben we al die inkomsten nodig???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5123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Prinsjesdag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www.schooltv.nl/beeldbank/clip/20040317_prinsjesdag01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248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Uitgaven en inkomsten rijk en gemeenten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2801"/>
            <a:ext cx="8352928" cy="499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20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Inkomsten overheid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BTW, kansspelbelasting</a:t>
            </a:r>
          </a:p>
          <a:p>
            <a:r>
              <a:rPr lang="nl-NL" dirty="0" smtClean="0"/>
              <a:t>omzetbelasting, loonbelasting, vennootschapsbelasting-&gt; </a:t>
            </a:r>
            <a:r>
              <a:rPr lang="nl-NL" b="1" dirty="0" smtClean="0"/>
              <a:t>DIRECTE BELASTING </a:t>
            </a:r>
          </a:p>
          <a:p>
            <a:r>
              <a:rPr lang="nl-NL" dirty="0" smtClean="0"/>
              <a:t>Winsten van overheidsbedrijven zoals De Nederlandsche bank, boetes en verkoop van bijv. aardgas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5212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Inkomsten gemeentes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OZB(over de waarde van jouw koopwoning)</a:t>
            </a:r>
          </a:p>
          <a:p>
            <a:r>
              <a:rPr lang="nl-NL" dirty="0" smtClean="0"/>
              <a:t>Inkomsten uit diensten(paspoort etc.)</a:t>
            </a:r>
          </a:p>
          <a:p>
            <a:r>
              <a:rPr lang="nl-NL" dirty="0" smtClean="0"/>
              <a:t>Uitkeringen gemeentefonds(rijksbelastingen)</a:t>
            </a:r>
          </a:p>
          <a:p>
            <a:r>
              <a:rPr lang="nl-NL" dirty="0" smtClean="0"/>
              <a:t>Inkomsten gemeentelijke voorzieningen(musea bv)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80961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Klassieke verzorgingsstaat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tweede helft 20</a:t>
            </a:r>
            <a:r>
              <a:rPr lang="nl-NL" baseline="30000" dirty="0" smtClean="0"/>
              <a:t>ste</a:t>
            </a:r>
            <a:r>
              <a:rPr lang="nl-NL" dirty="0" smtClean="0"/>
              <a:t> eeuw opgericht:</a:t>
            </a:r>
          </a:p>
          <a:p>
            <a:r>
              <a:rPr lang="nl-NL" dirty="0" smtClean="0"/>
              <a:t>Bestaanszekerheid (recht op een sociale uitkering)</a:t>
            </a:r>
          </a:p>
          <a:p>
            <a:r>
              <a:rPr lang="nl-NL" dirty="0" smtClean="0"/>
              <a:t>Herverdeling van het inkomen (rijkeren zorgen voor de mensen met onvoldoende inkomsten)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5255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Klassieke verzorgingsstaat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tweede helft 20</a:t>
            </a:r>
            <a:r>
              <a:rPr lang="nl-NL" baseline="30000" dirty="0" smtClean="0"/>
              <a:t>ste</a:t>
            </a:r>
            <a:r>
              <a:rPr lang="nl-NL" dirty="0" smtClean="0"/>
              <a:t> eeuw opgericht:</a:t>
            </a:r>
          </a:p>
          <a:p>
            <a:r>
              <a:rPr lang="nl-NL" dirty="0" smtClean="0"/>
              <a:t>Bestaanszekerheid (recht op een sociale uitkering)</a:t>
            </a:r>
          </a:p>
          <a:p>
            <a:r>
              <a:rPr lang="nl-NL" dirty="0" smtClean="0"/>
              <a:t>Herverdeling van het inkomen (rijkeren zorgen voor de mensen met onvoldoende inkomsten)</a:t>
            </a:r>
          </a:p>
          <a:p>
            <a:endParaRPr lang="nl-NL" dirty="0"/>
          </a:p>
          <a:p>
            <a:r>
              <a:rPr lang="nl-NL" dirty="0" smtClean="0"/>
              <a:t>Zie bladzijde 210 roze gedeelte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98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uit Den Haag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Rijksoverheid: Alle ministeries samen vormen de Rijksoverheid. Deze neemt maatregelen die voor heel NL gelden.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43164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5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Geschiedenis verzorgingsstaat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2004: het stelsel dreigt onbetaalbaar te worden door </a:t>
            </a:r>
            <a:r>
              <a:rPr lang="nl-NL" b="1" dirty="0" smtClean="0"/>
              <a:t>vergrijzing</a:t>
            </a:r>
            <a:r>
              <a:rPr lang="nl-NL" dirty="0" smtClean="0"/>
              <a:t> en de </a:t>
            </a:r>
            <a:r>
              <a:rPr lang="nl-NL" b="1" dirty="0" smtClean="0"/>
              <a:t>beroepsbevolking</a:t>
            </a:r>
            <a:r>
              <a:rPr lang="nl-NL" dirty="0" smtClean="0"/>
              <a:t> daalt</a:t>
            </a:r>
          </a:p>
          <a:p>
            <a:r>
              <a:rPr lang="nl-NL" dirty="0" smtClean="0"/>
              <a:t>Oplossing:</a:t>
            </a:r>
          </a:p>
          <a:p>
            <a:r>
              <a:rPr lang="nl-NL" dirty="0" smtClean="0"/>
              <a:t>- Strengere eisen uitkering</a:t>
            </a:r>
          </a:p>
          <a:p>
            <a:r>
              <a:rPr lang="nl-NL" dirty="0" smtClean="0"/>
              <a:t>- duur uitkering verkorten</a:t>
            </a:r>
          </a:p>
          <a:p>
            <a:r>
              <a:rPr lang="nl-NL" dirty="0" smtClean="0"/>
              <a:t>- Zwart werk bestrijden</a:t>
            </a:r>
          </a:p>
          <a:p>
            <a:r>
              <a:rPr lang="nl-NL" dirty="0" smtClean="0"/>
              <a:t>- Uitkeringsbedrag verlaagd</a:t>
            </a:r>
          </a:p>
          <a:p>
            <a:r>
              <a:rPr lang="nl-NL" dirty="0" smtClean="0"/>
              <a:t>- Ziekenzorgwet geprivatiseerd(CZ, DITZO etc.)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146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2013 Troonrede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000" dirty="0">
                <a:hlinkClick r:id="rId2"/>
              </a:rPr>
              <a:t>http://</a:t>
            </a:r>
            <a:r>
              <a:rPr lang="nl-NL" sz="1000" dirty="0" smtClean="0">
                <a:hlinkClick r:id="rId2"/>
              </a:rPr>
              <a:t>www.volkskrant.nl/vk/nl/2686/Binnenland/article/detail/3509115/2013/09/17/Lees-en-kijk-de-troonrede-hier-terug-de-klassieke-verzorgingsstaat-verdwijnt.dhtml</a:t>
            </a:r>
            <a:endParaRPr lang="nl-NL" sz="1000" dirty="0" smtClean="0"/>
          </a:p>
          <a:p>
            <a:endParaRPr lang="nl-NL" dirty="0"/>
          </a:p>
          <a:p>
            <a:r>
              <a:rPr lang="nl-NL" dirty="0" smtClean="0"/>
              <a:t>Vanaf 8:20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81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15.5 en 15.6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190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Begrotingstekort???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8" y="1935163"/>
            <a:ext cx="733892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547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begrotingstekort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Lenen -&gt; 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511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</a:t>
            </a:r>
            <a:r>
              <a:rPr lang="nl-NL" dirty="0"/>
              <a:t>begrotingstekort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Lenen -&gt; </a:t>
            </a:r>
          </a:p>
          <a:p>
            <a:r>
              <a:rPr lang="nl-NL" dirty="0" smtClean="0"/>
              <a:t>Staatsschuld groeit -&gt;</a:t>
            </a:r>
          </a:p>
          <a:p>
            <a:pPr marL="0" indent="0">
              <a:buNone/>
            </a:pPr>
            <a:r>
              <a:rPr lang="nl-NL" dirty="0" smtClean="0"/>
              <a:t>Waarom?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4074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</a:t>
            </a:r>
            <a:r>
              <a:rPr lang="nl-NL" dirty="0"/>
              <a:t>begrotingstekort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Lenen -&gt; </a:t>
            </a:r>
          </a:p>
          <a:p>
            <a:r>
              <a:rPr lang="nl-NL" dirty="0" smtClean="0"/>
              <a:t>Staatsschuld groeit -&gt;</a:t>
            </a:r>
          </a:p>
          <a:p>
            <a:pPr marL="0" indent="0">
              <a:buNone/>
            </a:pPr>
            <a:r>
              <a:rPr lang="nl-NL" dirty="0" smtClean="0"/>
              <a:t>Waarom?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Lenen kost geld, want er moet rente over betaald worden.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4676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 </a:t>
            </a:r>
            <a:r>
              <a:rPr lang="nl-NL" dirty="0"/>
              <a:t>begrotingstekort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Lenen -&gt; </a:t>
            </a:r>
          </a:p>
          <a:p>
            <a:r>
              <a:rPr lang="nl-NL" dirty="0" smtClean="0"/>
              <a:t>Staatsschuld groeit -&gt;</a:t>
            </a:r>
          </a:p>
          <a:p>
            <a:pPr marL="0" indent="0">
              <a:buNone/>
            </a:pPr>
            <a:r>
              <a:rPr lang="nl-NL" dirty="0" smtClean="0"/>
              <a:t>Waarom?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Lenen kost geld, want er moet rente over betaald worden.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 schuld wordt jaarlijks afgelost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464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Financieringstekort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Begrotingstekort – aflossingen op staatsschuld</a:t>
            </a:r>
          </a:p>
          <a:p>
            <a:endParaRPr lang="nl-NL" dirty="0"/>
          </a:p>
          <a:p>
            <a:r>
              <a:rPr lang="nl-NL" dirty="0" smtClean="0"/>
              <a:t>Dit geeft aan met welk bedrag de staatsschuld toeneemt.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598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Bijvoorbeeld 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Uitgaven	</a:t>
            </a:r>
          </a:p>
          <a:p>
            <a:r>
              <a:rPr lang="nl-NL" dirty="0" smtClean="0"/>
              <a:t>Ontvangsten</a:t>
            </a:r>
          </a:p>
          <a:p>
            <a:endParaRPr lang="nl-NL" dirty="0"/>
          </a:p>
          <a:p>
            <a:r>
              <a:rPr lang="nl-NL" dirty="0" smtClean="0"/>
              <a:t>Begrotingstekort</a:t>
            </a:r>
          </a:p>
          <a:p>
            <a:r>
              <a:rPr lang="nl-NL" dirty="0" smtClean="0"/>
              <a:t>Aflossing schulden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Financieringstekort</a:t>
            </a:r>
            <a:br>
              <a:rPr lang="nl-NL" dirty="0" smtClean="0"/>
            </a:br>
            <a:r>
              <a:rPr lang="nl-NL" dirty="0" smtClean="0"/>
              <a:t>(toename staatsschuld)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267 miljard</a:t>
            </a:r>
          </a:p>
          <a:p>
            <a:r>
              <a:rPr lang="nl-NL" u="sng" dirty="0" smtClean="0"/>
              <a:t>249 miljard</a:t>
            </a:r>
          </a:p>
          <a:p>
            <a:endParaRPr lang="nl-NL" u="sng" dirty="0"/>
          </a:p>
          <a:p>
            <a:r>
              <a:rPr lang="nl-NL" dirty="0" smtClean="0"/>
              <a:t>18 miljard</a:t>
            </a:r>
          </a:p>
          <a:p>
            <a:r>
              <a:rPr lang="nl-NL" u="sng" dirty="0" smtClean="0"/>
              <a:t>15 miljard</a:t>
            </a:r>
          </a:p>
          <a:p>
            <a:endParaRPr lang="nl-NL" u="sng" dirty="0"/>
          </a:p>
          <a:p>
            <a:endParaRPr lang="nl-NL" u="sng" dirty="0" smtClean="0"/>
          </a:p>
          <a:p>
            <a:r>
              <a:rPr lang="nl-NL" dirty="0" smtClean="0"/>
              <a:t>3 miljard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971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uit Den Haag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smtClean="0"/>
              <a:t>Tweede en Eerste kamer(Parlement) nemen beslissingen en controleren het kabinet.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164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0009"/>
            <a:ext cx="4104456" cy="272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5342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Financieringsoverschot???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één keer voorgekomen, namelijk in 2001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96362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Financieringsoverschot???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is één keer voorgekomen, namelijk in 2001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Nog onduidelijkheden??? Bijles:</a:t>
            </a:r>
            <a:br>
              <a:rPr lang="nl-NL" dirty="0" smtClean="0"/>
            </a:br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www.youtube.com/watch?v=0L3tfnGtOeg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9039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8229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055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3473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1308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3750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2122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Verhoging belastingen producten 19-&gt;21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50093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Verhoging belastingen producten 19-&gt;21</a:t>
            </a:r>
          </a:p>
          <a:p>
            <a:r>
              <a:rPr lang="nl-NL" dirty="0" smtClean="0"/>
              <a:t>Verhoging belasting inkomen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76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uit Den Haag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Regering (het Kabinet) doen wetsvoorstellen en voeren deze uit.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33" y="3429000"/>
            <a:ext cx="43164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223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Verhoging belastingen producten 19-&gt;21</a:t>
            </a:r>
          </a:p>
          <a:p>
            <a:r>
              <a:rPr lang="nl-NL" dirty="0" smtClean="0"/>
              <a:t>Verhoging belasting inkomen</a:t>
            </a:r>
          </a:p>
          <a:p>
            <a:r>
              <a:rPr lang="nl-NL" dirty="0" smtClean="0"/>
              <a:t>Privatiseren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4975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Verhoging belastingen producten 19-&gt;21</a:t>
            </a:r>
          </a:p>
          <a:p>
            <a:r>
              <a:rPr lang="nl-NL" dirty="0" smtClean="0"/>
              <a:t>Verhoging belasting inkomen</a:t>
            </a:r>
          </a:p>
          <a:p>
            <a:r>
              <a:rPr lang="nl-NL" dirty="0" smtClean="0"/>
              <a:t>Privatiseren</a:t>
            </a:r>
          </a:p>
          <a:p>
            <a:r>
              <a:rPr lang="nl-NL" dirty="0" smtClean="0"/>
              <a:t>Verhoging aardgas en boetes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1427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Bezuinigen op uitgaven of inkomsten verhogen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Bezuinigen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 verhogen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Matiging salaris </a:t>
            </a:r>
            <a:r>
              <a:rPr lang="nl-NL" dirty="0" err="1" smtClean="0"/>
              <a:t>coll</a:t>
            </a:r>
            <a:r>
              <a:rPr lang="nl-NL" dirty="0" smtClean="0"/>
              <a:t>. Sector</a:t>
            </a:r>
          </a:p>
          <a:p>
            <a:r>
              <a:rPr lang="nl-NL" dirty="0" smtClean="0"/>
              <a:t>Minderen ambtenaren</a:t>
            </a:r>
          </a:p>
          <a:p>
            <a:r>
              <a:rPr lang="nl-NL" dirty="0" smtClean="0"/>
              <a:t>Laten privatiseren</a:t>
            </a:r>
          </a:p>
          <a:p>
            <a:r>
              <a:rPr lang="nl-NL" dirty="0" smtClean="0"/>
              <a:t>Verlaging subsidies</a:t>
            </a:r>
          </a:p>
          <a:p>
            <a:r>
              <a:rPr lang="nl-NL" dirty="0" smtClean="0"/>
              <a:t>Bezuinigen soc. Zekerheid</a:t>
            </a:r>
            <a:br>
              <a:rPr lang="nl-NL" dirty="0" smtClean="0"/>
            </a:br>
            <a:r>
              <a:rPr lang="nl-NL" dirty="0" smtClean="0"/>
              <a:t>(verlaging uitkeringen -&gt; dalen bestedingen -&gt; stijging werkloosheid)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Verhoging belastingen producten 19-&gt;21</a:t>
            </a:r>
          </a:p>
          <a:p>
            <a:r>
              <a:rPr lang="nl-NL" dirty="0" smtClean="0"/>
              <a:t>Verhoging belasting inkomen</a:t>
            </a:r>
          </a:p>
          <a:p>
            <a:r>
              <a:rPr lang="nl-NL" dirty="0" smtClean="0"/>
              <a:t>Privatiseren</a:t>
            </a:r>
          </a:p>
          <a:p>
            <a:r>
              <a:rPr lang="nl-NL" dirty="0" smtClean="0"/>
              <a:t>Verhoging aardgas en boetes</a:t>
            </a:r>
          </a:p>
          <a:p>
            <a:r>
              <a:rPr lang="nl-NL" dirty="0" smtClean="0"/>
              <a:t>Stimuleren consumptie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5602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gemeenteniveau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Uitgaven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94184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gemeenteniveau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Uitgaven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Plantsoenendienst</a:t>
            </a:r>
          </a:p>
          <a:p>
            <a:r>
              <a:rPr lang="nl-NL" dirty="0" smtClean="0"/>
              <a:t>Riolering</a:t>
            </a:r>
          </a:p>
          <a:p>
            <a:r>
              <a:rPr lang="nl-NL" dirty="0" smtClean="0"/>
              <a:t>Politie</a:t>
            </a:r>
          </a:p>
          <a:p>
            <a:r>
              <a:rPr lang="nl-NL" dirty="0" smtClean="0"/>
              <a:t>Sociale voorzieningen</a:t>
            </a:r>
          </a:p>
          <a:p>
            <a:r>
              <a:rPr lang="nl-NL" dirty="0" smtClean="0"/>
              <a:t>Scholen</a:t>
            </a:r>
          </a:p>
          <a:p>
            <a:r>
              <a:rPr lang="nl-NL" dirty="0" smtClean="0"/>
              <a:t>Stadsvernieuwing</a:t>
            </a:r>
          </a:p>
          <a:p>
            <a:r>
              <a:rPr lang="nl-NL" dirty="0" smtClean="0"/>
              <a:t>sportcomplexen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00310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gemeenteniveau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Uitgaven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Inkomsten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dirty="0" smtClean="0"/>
              <a:t>Plantsoenendienst</a:t>
            </a:r>
          </a:p>
          <a:p>
            <a:r>
              <a:rPr lang="nl-NL" dirty="0" smtClean="0"/>
              <a:t>Riolering</a:t>
            </a:r>
          </a:p>
          <a:p>
            <a:r>
              <a:rPr lang="nl-NL" dirty="0" smtClean="0"/>
              <a:t>Politie</a:t>
            </a:r>
          </a:p>
          <a:p>
            <a:r>
              <a:rPr lang="nl-NL" dirty="0" smtClean="0"/>
              <a:t>Sociale voorzieningen</a:t>
            </a:r>
          </a:p>
          <a:p>
            <a:r>
              <a:rPr lang="nl-NL" dirty="0" smtClean="0"/>
              <a:t>Scholen</a:t>
            </a:r>
          </a:p>
          <a:p>
            <a:r>
              <a:rPr lang="nl-NL" dirty="0" smtClean="0"/>
              <a:t>Stadsvernieuwing</a:t>
            </a:r>
          </a:p>
          <a:p>
            <a:r>
              <a:rPr lang="nl-NL" dirty="0" smtClean="0"/>
              <a:t>sportcomplexen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Gemeentefonds</a:t>
            </a:r>
          </a:p>
          <a:p>
            <a:r>
              <a:rPr lang="nl-NL" dirty="0" smtClean="0"/>
              <a:t>Rijksuitkeringen(bijstand)</a:t>
            </a:r>
          </a:p>
          <a:p>
            <a:r>
              <a:rPr lang="nl-NL" dirty="0" smtClean="0"/>
              <a:t>Gemeentelijke belastingen(</a:t>
            </a:r>
            <a:r>
              <a:rPr lang="nl-NL" b="1" dirty="0" smtClean="0"/>
              <a:t>OZB, afval, riool</a:t>
            </a:r>
            <a:r>
              <a:rPr lang="nl-NL" dirty="0" smtClean="0"/>
              <a:t>)</a:t>
            </a:r>
          </a:p>
          <a:p>
            <a:r>
              <a:rPr lang="nl-NL" dirty="0" smtClean="0"/>
              <a:t>Gemeentelijke bedrijven</a:t>
            </a:r>
          </a:p>
          <a:p>
            <a:r>
              <a:rPr lang="nl-NL" dirty="0" smtClean="0"/>
              <a:t>Retributies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6115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Onroerende zaak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28842" cy="391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612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Onroerende zaak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Als </a:t>
            </a:r>
            <a:r>
              <a:rPr lang="nl-NL" dirty="0"/>
              <a:t>het parket </a:t>
            </a:r>
            <a:r>
              <a:rPr lang="nl-NL" b="1" dirty="0"/>
              <a:t>zwevend</a:t>
            </a:r>
            <a:r>
              <a:rPr lang="nl-NL" dirty="0"/>
              <a:t> is gelegd op een isolerende onderlaag, dan gaat het om een roerende zaak. De verkoper mag het parket dan dus meenemen, als u er geen andere afspraken over maakt. Parket is alleen onroerend als het is </a:t>
            </a:r>
            <a:r>
              <a:rPr lang="nl-NL" b="1" dirty="0"/>
              <a:t>vastgelijmd of-gespijkerd</a:t>
            </a:r>
            <a:r>
              <a:rPr lang="nl-NL" dirty="0"/>
              <a:t>. Vooral in appartementen worden parketten vaak zwevend gelegd, omdat er dan een etage lager minder geluid doorklinkt.</a:t>
            </a:r>
          </a:p>
          <a:p>
            <a:r>
              <a:rPr lang="nl-NL" dirty="0" smtClean="0"/>
              <a:t>Als </a:t>
            </a:r>
            <a:r>
              <a:rPr lang="nl-NL" dirty="0"/>
              <a:t>de </a:t>
            </a:r>
            <a:r>
              <a:rPr lang="nl-NL" b="1" dirty="0"/>
              <a:t>planten in potten staan</a:t>
            </a:r>
            <a:r>
              <a:rPr lang="nl-NL" dirty="0"/>
              <a:t>, zijn het roerende zaken. Waarschijnlijk verhuist de verkoper die mee. Staan de planten </a:t>
            </a:r>
            <a:r>
              <a:rPr lang="nl-NL" b="1" dirty="0"/>
              <a:t>vast in de grond</a:t>
            </a:r>
            <a:r>
              <a:rPr lang="nl-NL" dirty="0"/>
              <a:t>, dan horen ze bij de tuin en het huis. Toch komt het vrij vaak voor dat hele struiken en boompjes worden uitgegraven meegesleept.</a:t>
            </a:r>
          </a:p>
          <a:p>
            <a:r>
              <a:rPr lang="nl-NL" dirty="0" smtClean="0"/>
              <a:t>Sommige </a:t>
            </a:r>
            <a:r>
              <a:rPr lang="nl-NL" dirty="0"/>
              <a:t>zonneschermen zitten zo bevestigd dat ze eigenlijk </a:t>
            </a:r>
            <a:r>
              <a:rPr lang="nl-NL" b="1" dirty="0"/>
              <a:t>niet zonder schade </a:t>
            </a:r>
            <a:r>
              <a:rPr lang="nl-NL" dirty="0"/>
              <a:t>te verwijderen zijn. In dat geval gaat het dus om onroerende zaken.</a:t>
            </a:r>
          </a:p>
          <a:p>
            <a:r>
              <a:rPr lang="nl-NL" dirty="0" smtClean="0"/>
              <a:t>In </a:t>
            </a:r>
            <a:r>
              <a:rPr lang="nl-NL" dirty="0"/>
              <a:t>een inbouwkeuken is een afzuigkap </a:t>
            </a:r>
            <a:r>
              <a:rPr lang="nl-NL" dirty="0" smtClean="0"/>
              <a:t>meestal </a:t>
            </a:r>
            <a:r>
              <a:rPr lang="nl-NL" dirty="0"/>
              <a:t>zo gemonteerd dat hij er </a:t>
            </a:r>
            <a:r>
              <a:rPr lang="nl-NL" b="1" dirty="0"/>
              <a:t>zonder schade </a:t>
            </a:r>
            <a:r>
              <a:rPr lang="nl-NL" dirty="0"/>
              <a:t>niet uit te krijgen is en is dus onroerend. Maar een handige doe-het-zelver heeft er misschien zelf eentje gekocht en geïnstalleerd. Die is vaak zo weer los te maken en hoeft hij dus niet achter te laten.</a:t>
            </a:r>
          </a:p>
          <a:p>
            <a:r>
              <a:rPr lang="nl-NL" dirty="0" smtClean="0"/>
              <a:t>Rolluiken </a:t>
            </a:r>
            <a:r>
              <a:rPr lang="nl-NL" dirty="0"/>
              <a:t>voor zonwering zijn vaak </a:t>
            </a:r>
            <a:r>
              <a:rPr lang="nl-NL" b="1" dirty="0"/>
              <a:t>gemakkelijk te verwijderen, zonder dat er schade </a:t>
            </a:r>
            <a:r>
              <a:rPr lang="nl-NL" dirty="0"/>
              <a:t>ontstaat. Dan gaat het om roerende zaken. Iets anders geldt voor rolluiken die bedoeld zijn om inbrekers buiten te houden. Die zijn heel moeilijk weg te halen - als het goed is - en horen om die reden bij het huis.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733256"/>
            <a:ext cx="1593499" cy="10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1221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2006</a:t>
            </a:r>
            <a:br>
              <a:rPr lang="nl-NL" dirty="0" smtClean="0"/>
            </a:br>
            <a:r>
              <a:rPr lang="nl-NL" dirty="0" smtClean="0"/>
              <a:t>€2,43 per €2500</a:t>
            </a:r>
          </a:p>
          <a:p>
            <a:r>
              <a:rPr lang="nl-NL" dirty="0" smtClean="0"/>
              <a:t>Waarde huis €182.500</a:t>
            </a:r>
          </a:p>
        </p:txBody>
      </p:sp>
    </p:spTree>
    <p:extLst>
      <p:ext uri="{BB962C8B-B14F-4D97-AF65-F5344CB8AC3E}">
        <p14:creationId xmlns:p14="http://schemas.microsoft.com/office/powerpoint/2010/main" val="24835084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2006</a:t>
            </a:r>
            <a:br>
              <a:rPr lang="nl-NL" dirty="0" smtClean="0"/>
            </a:br>
            <a:r>
              <a:rPr lang="nl-NL" dirty="0" smtClean="0"/>
              <a:t>€2,43 per €2500</a:t>
            </a:r>
          </a:p>
          <a:p>
            <a:r>
              <a:rPr lang="nl-NL" dirty="0" smtClean="0"/>
              <a:t>Waarde huis €182.500</a:t>
            </a:r>
          </a:p>
          <a:p>
            <a:endParaRPr lang="nl-NL" dirty="0"/>
          </a:p>
          <a:p>
            <a:r>
              <a:rPr lang="nl-NL" dirty="0"/>
              <a:t>€</a:t>
            </a:r>
            <a:r>
              <a:rPr lang="nl-NL" dirty="0" smtClean="0"/>
              <a:t>182.500 : </a:t>
            </a:r>
            <a:r>
              <a:rPr lang="nl-NL" dirty="0"/>
              <a:t>€</a:t>
            </a:r>
            <a:r>
              <a:rPr lang="nl-NL" dirty="0" smtClean="0"/>
              <a:t>2500 = 73</a:t>
            </a:r>
          </a:p>
          <a:p>
            <a:r>
              <a:rPr lang="nl-NL" dirty="0" smtClean="0"/>
              <a:t>73 </a:t>
            </a:r>
            <a:r>
              <a:rPr lang="nl-NL" dirty="0"/>
              <a:t>x</a:t>
            </a:r>
            <a:r>
              <a:rPr lang="nl-NL" dirty="0" smtClean="0"/>
              <a:t> </a:t>
            </a:r>
            <a:r>
              <a:rPr lang="nl-NL" dirty="0"/>
              <a:t>€2,43 </a:t>
            </a:r>
            <a:r>
              <a:rPr lang="nl-NL" dirty="0" smtClean="0"/>
              <a:t>= €177,39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1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Provinciale staten en gemeenteraad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www.youtube.com/watch?v=zdADtL8oRzs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402922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belasting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2006</a:t>
            </a:r>
            <a:br>
              <a:rPr lang="nl-NL" dirty="0" smtClean="0"/>
            </a:br>
            <a:r>
              <a:rPr lang="nl-NL" dirty="0" smtClean="0"/>
              <a:t>€2,43 per €2500</a:t>
            </a:r>
          </a:p>
          <a:p>
            <a:r>
              <a:rPr lang="nl-NL" dirty="0" smtClean="0"/>
              <a:t>Waarde huis €182.500</a:t>
            </a:r>
          </a:p>
          <a:p>
            <a:endParaRPr lang="nl-NL" dirty="0"/>
          </a:p>
          <a:p>
            <a:r>
              <a:rPr lang="nl-NL" dirty="0"/>
              <a:t>€</a:t>
            </a:r>
            <a:r>
              <a:rPr lang="nl-NL" dirty="0" smtClean="0"/>
              <a:t>182.500 : </a:t>
            </a:r>
            <a:r>
              <a:rPr lang="nl-NL" dirty="0"/>
              <a:t>€</a:t>
            </a:r>
            <a:r>
              <a:rPr lang="nl-NL" dirty="0" smtClean="0"/>
              <a:t>2500 = 73</a:t>
            </a:r>
          </a:p>
          <a:p>
            <a:r>
              <a:rPr lang="nl-NL" dirty="0" smtClean="0"/>
              <a:t>73 </a:t>
            </a:r>
            <a:r>
              <a:rPr lang="nl-NL" dirty="0"/>
              <a:t>x</a:t>
            </a:r>
            <a:r>
              <a:rPr lang="nl-NL" dirty="0" smtClean="0"/>
              <a:t> </a:t>
            </a:r>
            <a:r>
              <a:rPr lang="nl-NL" dirty="0"/>
              <a:t>€2,43 </a:t>
            </a:r>
            <a:r>
              <a:rPr lang="nl-NL" dirty="0" smtClean="0"/>
              <a:t>= €177,39</a:t>
            </a:r>
          </a:p>
          <a:p>
            <a:endParaRPr lang="nl-NL" dirty="0"/>
          </a:p>
          <a:p>
            <a:r>
              <a:rPr lang="nl-NL" dirty="0" smtClean="0"/>
              <a:t>Dit verschilt per gemeente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0539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1998</Words>
  <Application>Microsoft Office PowerPoint</Application>
  <PresentationFormat>Diavoorstelling (4:3)</PresentationFormat>
  <Paragraphs>518</Paragraphs>
  <Slides>90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90</vt:i4>
      </vt:variant>
    </vt:vector>
  </HeadingPairs>
  <TitlesOfParts>
    <vt:vector size="91" baseType="lpstr">
      <vt:lpstr>Stroom</vt:lpstr>
      <vt:lpstr>Overheid en sociale zekerheid</vt:lpstr>
      <vt:lpstr>Ministeries</vt:lpstr>
      <vt:lpstr>PowerPoint-presentatie</vt:lpstr>
      <vt:lpstr>PowerPoint-presentatie</vt:lpstr>
      <vt:lpstr>PowerPoint-presentatie</vt:lpstr>
      <vt:lpstr>Begrippen uit Den Haag</vt:lpstr>
      <vt:lpstr>Begrippen uit Den Haag</vt:lpstr>
      <vt:lpstr>Begrippen uit Den Haag</vt:lpstr>
      <vt:lpstr>Provinciale staten en gemeenteraad </vt:lpstr>
      <vt:lpstr>Provinciale staten en gemeenteraad </vt:lpstr>
      <vt:lpstr>Geschiedenis</vt:lpstr>
      <vt:lpstr>PowerPoint-presentatie</vt:lpstr>
      <vt:lpstr>Instellingen voor sociale zekerheid en zorg</vt:lpstr>
      <vt:lpstr>Instellingen voor sociale zekerheid en zorg</vt:lpstr>
      <vt:lpstr>Instellingen voor sociale zekerheid en zorg</vt:lpstr>
      <vt:lpstr>Collectieve sector</vt:lpstr>
      <vt:lpstr>Collectieve sector</vt:lpstr>
      <vt:lpstr>Collectieve sector</vt:lpstr>
      <vt:lpstr>Collectieve sector</vt:lpstr>
      <vt:lpstr>collectieve en particuliere sector</vt:lpstr>
      <vt:lpstr>Redenen</vt:lpstr>
      <vt:lpstr>Redenen</vt:lpstr>
      <vt:lpstr>Overheidsbemoeienis in particuliere sector </vt:lpstr>
      <vt:lpstr>Overheidsbemoeienis in particuliere sector  </vt:lpstr>
      <vt:lpstr>Voorbeeld</vt:lpstr>
      <vt:lpstr>Voorbeeld</vt:lpstr>
      <vt:lpstr>Voorbeeld</vt:lpstr>
      <vt:lpstr>Voorbeeld</vt:lpstr>
      <vt:lpstr>Uitleg Sociale zekerheid</vt:lpstr>
      <vt:lpstr>Hoofdstuk 15</vt:lpstr>
      <vt:lpstr>Welke belastingen zijn er?</vt:lpstr>
      <vt:lpstr>Welke belastingen zijn er?</vt:lpstr>
      <vt:lpstr>Welke belastingen zijn er?</vt:lpstr>
      <vt:lpstr>Welke belastingen zijn er?</vt:lpstr>
      <vt:lpstr>BTW berekenen</vt:lpstr>
      <vt:lpstr>BTW berekenen</vt:lpstr>
      <vt:lpstr>BTW berekenen</vt:lpstr>
      <vt:lpstr>BTW berekenen</vt:lpstr>
      <vt:lpstr>BTW berekenen</vt:lpstr>
      <vt:lpstr>BTW berekenen</vt:lpstr>
      <vt:lpstr>BTW berekenen</vt:lpstr>
      <vt:lpstr>BTW berekenen</vt:lpstr>
      <vt:lpstr>Welke belastingen zijn er?</vt:lpstr>
      <vt:lpstr>Welke belastingen zijn er?</vt:lpstr>
      <vt:lpstr>Welke belastingen zijn er?</vt:lpstr>
      <vt:lpstr>Welke belastingen zijn er?</vt:lpstr>
      <vt:lpstr>Welke belastingen zijn er?</vt:lpstr>
      <vt:lpstr>Welke belastingen zijn er?</vt:lpstr>
      <vt:lpstr>Welke belastingen zijn er?</vt:lpstr>
      <vt:lpstr>Welke belastingen zijn er?</vt:lpstr>
      <vt:lpstr>Welke belastingen zijn er?</vt:lpstr>
      <vt:lpstr>Welke belastingen zijn er? Indirecte belastingen</vt:lpstr>
      <vt:lpstr>PowerPoint-presentatie</vt:lpstr>
      <vt:lpstr>Prinsjesdag</vt:lpstr>
      <vt:lpstr>Uitgaven en inkomsten rijk en gemeenten</vt:lpstr>
      <vt:lpstr>Inkomsten overheid</vt:lpstr>
      <vt:lpstr>Inkomsten gemeentes</vt:lpstr>
      <vt:lpstr>Klassieke verzorgingsstaat</vt:lpstr>
      <vt:lpstr>Klassieke verzorgingsstaat</vt:lpstr>
      <vt:lpstr>Geschiedenis verzorgingsstaat</vt:lpstr>
      <vt:lpstr>2013 Troonrede</vt:lpstr>
      <vt:lpstr>PowerPoint-presentatie</vt:lpstr>
      <vt:lpstr>Begrotingstekort???</vt:lpstr>
      <vt:lpstr>Gevolg begrotingstekort</vt:lpstr>
      <vt:lpstr>Gevolg begrotingstekort</vt:lpstr>
      <vt:lpstr>Gevolg begrotingstekort</vt:lpstr>
      <vt:lpstr>Gevolg begrotingstekort</vt:lpstr>
      <vt:lpstr>Financieringstekort</vt:lpstr>
      <vt:lpstr>Bijvoorbeeld 2014</vt:lpstr>
      <vt:lpstr>Financieringsoverschot???</vt:lpstr>
      <vt:lpstr>Financieringsoverschot???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Bezuinigen op uitgaven of inkomsten verhogen</vt:lpstr>
      <vt:lpstr>Op gemeenteniveau</vt:lpstr>
      <vt:lpstr>Op gemeenteniveau</vt:lpstr>
      <vt:lpstr>Op gemeenteniveau</vt:lpstr>
      <vt:lpstr>Onroerende zaak belasting</vt:lpstr>
      <vt:lpstr>Onroerende zaak belasting</vt:lpstr>
      <vt:lpstr>Voorbeeld belasting</vt:lpstr>
      <vt:lpstr>Voorbeeld belasting</vt:lpstr>
      <vt:lpstr>Voorbeeld belasting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Economie en milieu </dc:title>
  <dc:creator>Mathijs Hage</dc:creator>
  <cp:lastModifiedBy>Mathijs Hage</cp:lastModifiedBy>
  <cp:revision>33</cp:revision>
  <dcterms:created xsi:type="dcterms:W3CDTF">2013-11-08T14:04:26Z</dcterms:created>
  <dcterms:modified xsi:type="dcterms:W3CDTF">2013-12-06T14:09:08Z</dcterms:modified>
</cp:coreProperties>
</file>